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  <p:sldMasterId id="2147483684" r:id="rId2"/>
  </p:sldMasterIdLst>
  <p:notesMasterIdLst>
    <p:notesMasterId r:id="rId31"/>
  </p:notesMasterIdLst>
  <p:sldIdLst>
    <p:sldId id="501" r:id="rId3"/>
    <p:sldId id="953" r:id="rId4"/>
    <p:sldId id="734" r:id="rId5"/>
    <p:sldId id="735" r:id="rId6"/>
    <p:sldId id="736" r:id="rId7"/>
    <p:sldId id="737" r:id="rId8"/>
    <p:sldId id="738" r:id="rId9"/>
    <p:sldId id="739" r:id="rId10"/>
    <p:sldId id="740" r:id="rId11"/>
    <p:sldId id="741" r:id="rId12"/>
    <p:sldId id="742" r:id="rId13"/>
    <p:sldId id="744" r:id="rId14"/>
    <p:sldId id="967" r:id="rId15"/>
    <p:sldId id="746" r:id="rId16"/>
    <p:sldId id="748" r:id="rId17"/>
    <p:sldId id="750" r:id="rId18"/>
    <p:sldId id="751" r:id="rId19"/>
    <p:sldId id="752" r:id="rId20"/>
    <p:sldId id="896" r:id="rId21"/>
    <p:sldId id="897" r:id="rId22"/>
    <p:sldId id="922" r:id="rId23"/>
    <p:sldId id="757" r:id="rId24"/>
    <p:sldId id="758" r:id="rId25"/>
    <p:sldId id="759" r:id="rId26"/>
    <p:sldId id="760" r:id="rId27"/>
    <p:sldId id="761" r:id="rId28"/>
    <p:sldId id="762" r:id="rId29"/>
    <p:sldId id="763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-PC2012" initials="J" lastIdx="1" clrIdx="0"/>
  <p:cmAuthor id="2" name="Watharkar, Snehal" initials="WS" lastIdx="1" clrIdx="1">
    <p:extLst>
      <p:ext uri="{19B8F6BF-5375-455C-9EA6-DF929625EA0E}">
        <p15:presenceInfo xmlns:p15="http://schemas.microsoft.com/office/powerpoint/2012/main" userId="S-1-5-21-3819232535-1506157902-3687175825-29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F0FE"/>
    <a:srgbClr val="E9EBF5"/>
    <a:srgbClr val="D0D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80" autoAdjust="0"/>
    <p:restoredTop sz="86386" autoAdjust="0"/>
  </p:normalViewPr>
  <p:slideViewPr>
    <p:cSldViewPr snapToGrid="0">
      <p:cViewPr varScale="1">
        <p:scale>
          <a:sx n="85" d="100"/>
          <a:sy n="85" d="100"/>
        </p:scale>
        <p:origin x="12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33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erkmap2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Blad1!$C$12</c:f>
              <c:strCache>
                <c:ptCount val="1"/>
                <c:pt idx="0">
                  <c:v>SCAF: no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9266402633054057E-3"/>
                  <c:y val="6.9929994965949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09-4B67-BF45-AC56E7D48DF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640747752760299E-2"/>
                  <c:y val="-1.2581519523989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09-4B67-BF45-AC56E7D48DF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Blad1!$D$11:$F$11</c:f>
              <c:strCache>
                <c:ptCount val="3"/>
                <c:pt idx="0">
                  <c:v>CHADS 1</c:v>
                </c:pt>
                <c:pt idx="1">
                  <c:v>CHADS 2</c:v>
                </c:pt>
                <c:pt idx="2">
                  <c:v>CHADS ≥3</c:v>
                </c:pt>
              </c:strCache>
            </c:strRef>
          </c:cat>
          <c:val>
            <c:numRef>
              <c:f>Blad1!$D$12:$F$12</c:f>
              <c:numCache>
                <c:formatCode>General</c:formatCode>
                <c:ptCount val="3"/>
                <c:pt idx="0">
                  <c:v>0.28000000000000003</c:v>
                </c:pt>
                <c:pt idx="1">
                  <c:v>0.7</c:v>
                </c:pt>
                <c:pt idx="2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09-4B67-BF45-AC56E7D48DF1}"/>
            </c:ext>
          </c:extLst>
        </c:ser>
        <c:ser>
          <c:idx val="1"/>
          <c:order val="1"/>
          <c:tx>
            <c:strRef>
              <c:f>Blad1!$C$13</c:f>
              <c:strCache>
                <c:ptCount val="1"/>
                <c:pt idx="0">
                  <c:v>SCAF: yes</c:v>
                </c:pt>
              </c:strCache>
            </c:strRef>
          </c:tx>
          <c:spPr>
            <a:solidFill>
              <a:srgbClr val="DADADA"/>
            </a:solidFill>
          </c:spPr>
          <c:invertIfNegative val="0"/>
          <c:dLbls>
            <c:dLbl>
              <c:idx val="0"/>
              <c:layout>
                <c:manualLayout>
                  <c:x val="-7.80592983298846E-3"/>
                  <c:y val="-1.2581519523989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209-4B67-BF45-AC56E7D48DF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675823001679332E-3"/>
                  <c:y val="-8.942300518241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209-4B67-BF45-AC56E7D48DF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831343183070317E-3"/>
                  <c:y val="8.1685403568773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209-4B67-BF45-AC56E7D48DF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Blad1!$D$11:$F$11</c:f>
              <c:strCache>
                <c:ptCount val="3"/>
                <c:pt idx="0">
                  <c:v>CHADS 1</c:v>
                </c:pt>
                <c:pt idx="1">
                  <c:v>CHADS 2</c:v>
                </c:pt>
                <c:pt idx="2">
                  <c:v>CHADS ≥3</c:v>
                </c:pt>
              </c:strCache>
            </c:strRef>
          </c:cat>
          <c:val>
            <c:numRef>
              <c:f>Blad1!$D$13:$F$13</c:f>
              <c:numCache>
                <c:formatCode>General</c:formatCode>
                <c:ptCount val="3"/>
                <c:pt idx="0">
                  <c:v>0.56000000000000005</c:v>
                </c:pt>
                <c:pt idx="1">
                  <c:v>1.29</c:v>
                </c:pt>
                <c:pt idx="2">
                  <c:v>3.78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09-4B67-BF45-AC56E7D48DF1}"/>
            </c:ext>
          </c:extLst>
        </c:ser>
        <c:ser>
          <c:idx val="2"/>
          <c:order val="2"/>
          <c:tx>
            <c:strRef>
              <c:f>Blad1!$C$14</c:f>
              <c:strCache>
                <c:ptCount val="1"/>
                <c:pt idx="0">
                  <c:v>overt AF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3.496606946989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209-4B67-BF45-AC56E7D48DF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209-4B67-BF45-AC56E7D48DF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3527455794478E-2"/>
                  <c:y val="2.2771572158131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209-4B67-BF45-AC56E7D48DF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Blad1!$D$11:$F$11</c:f>
              <c:strCache>
                <c:ptCount val="3"/>
                <c:pt idx="0">
                  <c:v>CHADS 1</c:v>
                </c:pt>
                <c:pt idx="1">
                  <c:v>CHADS 2</c:v>
                </c:pt>
                <c:pt idx="2">
                  <c:v>CHADS ≥3</c:v>
                </c:pt>
              </c:strCache>
            </c:strRef>
          </c:cat>
          <c:val>
            <c:numRef>
              <c:f>Blad1!$D$14:$F$14</c:f>
              <c:numCache>
                <c:formatCode>General</c:formatCode>
                <c:ptCount val="3"/>
                <c:pt idx="0">
                  <c:v>2.8</c:v>
                </c:pt>
                <c:pt idx="1">
                  <c:v>4</c:v>
                </c:pt>
                <c:pt idx="2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209-4B67-BF45-AC56E7D48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37712"/>
        <c:axId val="688003016"/>
      </c:barChart>
      <c:catAx>
        <c:axId val="9693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88003016"/>
        <c:crosses val="autoZero"/>
        <c:auto val="1"/>
        <c:lblAlgn val="ctr"/>
        <c:lblOffset val="100"/>
        <c:noMultiLvlLbl val="0"/>
      </c:catAx>
      <c:valAx>
        <c:axId val="688003016"/>
        <c:scaling>
          <c:orientation val="minMax"/>
          <c:max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693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7206526617836594E-2"/>
          <c:y val="8.5495519909606493E-2"/>
          <c:w val="0.19533000701645001"/>
          <c:h val="0.2526179725786020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60231488013197E-2"/>
          <c:y val="8.86662357250593E-2"/>
          <c:w val="0.90362653205659205"/>
          <c:h val="0.77940876224386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Zero AT</c:v>
                </c:pt>
                <c:pt idx="1">
                  <c:v>Low AT (&lt;5.5 h)</c:v>
                </c:pt>
                <c:pt idx="2">
                  <c:v>High AT (5.5 h)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1.1000000000000001</c:v>
                </c:pt>
                <c:pt idx="2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04-4F32-8888-7F9A9038C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88003800"/>
        <c:axId val="688004192"/>
      </c:barChart>
      <c:catAx>
        <c:axId val="688003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solidFill>
              <a:srgbClr val="CCFFCC"/>
            </a:solidFill>
          </a:ln>
        </c:spPr>
        <c:txPr>
          <a:bodyPr rot="0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688004192"/>
        <c:crosses val="autoZero"/>
        <c:auto val="1"/>
        <c:lblAlgn val="ctr"/>
        <c:lblOffset val="0"/>
        <c:noMultiLvlLbl val="0"/>
      </c:catAx>
      <c:valAx>
        <c:axId val="688004192"/>
        <c:scaling>
          <c:orientation val="minMax"/>
          <c:max val="5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25400">
            <a:solidFill>
              <a:srgbClr val="CCFFCC"/>
            </a:solidFill>
          </a:ln>
        </c:spPr>
        <c:txPr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endParaRPr lang="en-US"/>
          </a:p>
        </c:txPr>
        <c:crossAx val="688003800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0.12957</cdr:x>
      <cdr:y>0.00703</cdr:y>
    </cdr:from>
    <cdr:to>
      <cdr:x>0.78869</cdr:x>
      <cdr:y>0.20286</cdr:y>
    </cdr:to>
    <cdr:sp macro="" textlink="">
      <cdr:nvSpPr>
        <cdr:cNvPr id="2" name="TextBox 26"/>
        <cdr:cNvSpPr txBox="1"/>
      </cdr:nvSpPr>
      <cdr:spPr>
        <a:xfrm xmlns:a="http://schemas.openxmlformats.org/drawingml/2006/main" rot="5400000">
          <a:off x="2322815" y="-1569268"/>
          <a:ext cx="553998" cy="37323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none" rtlCol="0" anchor="b">
          <a:spAutoFit/>
        </a:bodyPr>
        <a:lstStyle xmlns:a="http://schemas.openxmlformats.org/drawingml/2006/main">
          <a:defPPr>
            <a:defRPr lang="nl-NL"/>
          </a:defPPr>
          <a:lvl1pPr marL="0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89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77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66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754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943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131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320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509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200" fontAlgn="auto">
            <a:spcBef>
              <a:spcPts val="0"/>
            </a:spcBef>
            <a:spcAft>
              <a:spcPts val="0"/>
            </a:spcAft>
          </a:pPr>
          <a:r>
            <a:rPr lang="en-GB" sz="2400" dirty="0">
              <a:solidFill>
                <a:srgbClr val="FFFFFF"/>
              </a:solidFill>
              <a:latin typeface="Calibri"/>
              <a:ea typeface="+mn-ea"/>
            </a:rPr>
            <a:t>TE rate per 100 patient-</a:t>
          </a:r>
          <a:r>
            <a:rPr lang="en-GB" sz="2400" dirty="0" smtClean="0">
              <a:solidFill>
                <a:srgbClr val="FFFFFF"/>
              </a:solidFill>
              <a:latin typeface="Calibri"/>
              <a:ea typeface="+mn-ea"/>
            </a:rPr>
            <a:t>years</a:t>
          </a:r>
          <a:endParaRPr lang="en-GB" sz="2400" dirty="0">
            <a:solidFill>
              <a:srgbClr val="FFFFFF"/>
            </a:solidFill>
            <a:latin typeface="Calibri"/>
            <a:ea typeface="+mn-e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EC1D41-E61C-4816-AF94-1A113B892999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D475FA-3AC0-4E5F-8E01-CA74484E66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9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63587-61B0-4744-869C-4CFEC891160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2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475FA-3AC0-4E5F-8E01-CA74484E6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74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B3E19-4933-5E4E-BD45-4B3D02F58A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2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75FA-3AC0-4E5F-8E01-CA74484E66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itchFamily="-108" charset="-128"/>
              </a:rPr>
              <a:t>Fix the picture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2C91A-115F-428D-AC49-4854302B70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8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32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14794" y="8903536"/>
            <a:ext cx="341657" cy="2389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03" tIns="43602" rIns="87203" bIns="43602"/>
          <a:lstStyle>
            <a:lvl1pPr defTabSz="89503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2203" indent="-277771" defTabSz="89503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1083" indent="-222216" defTabSz="89503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5516" indent="-222216" defTabSz="89503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9948" indent="-222216" defTabSz="89503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4382" indent="-222216" algn="ctr" defTabSz="895039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8815" indent="-222216" algn="ctr" defTabSz="895039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3247" indent="-222216" algn="ctr" defTabSz="895039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7681" indent="-222216" algn="ctr" defTabSz="895039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895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00136-4143-4DAE-8D92-030852536551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950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680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75" y="879475"/>
            <a:ext cx="5621338" cy="3162300"/>
          </a:xfrm>
          <a:ln/>
        </p:spPr>
      </p:sp>
      <p:sp>
        <p:nvSpPr>
          <p:cNvPr id="768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2636" y="4290937"/>
            <a:ext cx="5536407" cy="313857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1" tIns="45558" rIns="91121" bIns="45558"/>
          <a:lstStyle/>
          <a:p>
            <a:pPr>
              <a:tabLst>
                <a:tab pos="169749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605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644B-6C02-4004-8339-BF1E013061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7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B4F23-BA9F-4FAA-82F3-88729C96B6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77A01-6F22-48DF-9929-4AC4CBAADC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138C-D436-41DD-AF04-0B1B0D75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6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73025"/>
            <a:ext cx="1097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784" y="914400"/>
            <a:ext cx="5518149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9133" y="914400"/>
            <a:ext cx="5520267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007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007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A15EFC0-31BF-4446-AAF8-0D2F3FA85EC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42599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7033" y="492507"/>
            <a:ext cx="11038419" cy="4308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0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E5B8-0EE2-4233-806C-F95AD11AB2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4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54337-74D7-4AA2-952F-A5A587E9A6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6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6643-9719-4F64-98A1-390E1E9513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6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4D6B-27CC-4C85-BEAC-A0D2D57849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0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1A6F-7377-4D4F-98F2-09BBD2E59B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1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487D-9B0C-4C29-8CD3-CF063050E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A485F-B1AF-4671-8F98-D90226BC9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6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3EA8-77CD-41EE-A2C8-C4D6E8DBBC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5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5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35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33B502-BC6F-49E2-B6B0-4AB217FA6AC9}" type="slidenum">
              <a:rPr 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085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2" descr="XARELTO_KO_300_03_00_Backgroun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8" y="-1588"/>
            <a:ext cx="1219623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64"/>
          <p:cNvSpPr>
            <a:spLocks noChangeShapeType="1"/>
          </p:cNvSpPr>
          <p:nvPr/>
        </p:nvSpPr>
        <p:spPr bwMode="auto">
          <a:xfrm>
            <a:off x="814917" y="975146"/>
            <a:ext cx="1137708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Slide Number Placeholder 3"/>
          <p:cNvSpPr txBox="1">
            <a:spLocks noGrp="1"/>
          </p:cNvSpPr>
          <p:nvPr/>
        </p:nvSpPr>
        <p:spPr bwMode="auto">
          <a:xfrm>
            <a:off x="162197" y="6523957"/>
            <a:ext cx="486833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C047392B-090B-4000-BFAF-3A974F5C3D6E}" type="slidenum">
              <a:rPr lang="en-US" sz="1400" b="1" smtClean="0">
                <a:solidFill>
                  <a:srgbClr val="4F2D7F"/>
                </a:solidFill>
                <a:cs typeface="Arial" charset="0"/>
              </a:rPr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4F2D7F"/>
              </a:solidFill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4917" y="6580145"/>
            <a:ext cx="8305800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17033" y="544263"/>
            <a:ext cx="11038419" cy="43088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14920" y="1447799"/>
            <a:ext cx="11040533" cy="46450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9" name="Picture 97" descr="C:\Users\phbcf\AppData\Local\Temp\7zE095B8E17\NAVIGATE-ESU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52" y="6364717"/>
            <a:ext cx="4138549" cy="3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6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u"/>
        <a:tabLst>
          <a:tab pos="1238250" algn="l"/>
        </a:tabLst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546100" indent="-276225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Symbol" pitchFamily="18" charset="2"/>
        <a:buChar char="·"/>
        <a:tabLst>
          <a:tab pos="1238250" algn="l"/>
        </a:tabLst>
        <a:defRPr>
          <a:solidFill>
            <a:schemeClr val="tx1"/>
          </a:solidFill>
          <a:latin typeface="+mn-lt"/>
        </a:defRPr>
      </a:lvl2pPr>
      <a:lvl3pPr marL="835025" indent="-28733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3pPr>
      <a:lvl4pPr marL="1103313" indent="-2667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4pPr>
      <a:lvl5pPr marL="1901825" indent="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None/>
        <a:tabLst>
          <a:tab pos="1238250" algn="l"/>
        </a:tabLst>
        <a:defRPr sz="1600">
          <a:solidFill>
            <a:schemeClr val="tx1"/>
          </a:solidFill>
          <a:latin typeface="+mn-lt"/>
        </a:defRPr>
      </a:lvl5pPr>
      <a:lvl6pPr marL="25987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6pPr>
      <a:lvl7pPr marL="30559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7pPr>
      <a:lvl8pPr marL="35131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8pPr>
      <a:lvl9pPr marL="39703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image" Target="../media/image14.emf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648" y="3917080"/>
            <a:ext cx="10807430" cy="164149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Study Background and Rationale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Updated October 24,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2018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29" y="944880"/>
            <a:ext cx="4108636" cy="141732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76899" y="1272248"/>
            <a:ext cx="6381751" cy="75402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Apixaban for the Reduction of Thrombo-Embolism in Device-Detected Sub-Clinical Atrial Fibrillation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32" y="277813"/>
            <a:ext cx="11420168" cy="1230312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Risk of </a:t>
            </a:r>
            <a:r>
              <a:rPr lang="en-US" sz="4000" dirty="0" smtClean="0">
                <a:solidFill>
                  <a:srgbClr val="FFFF00"/>
                </a:solidFill>
              </a:rPr>
              <a:t>Stroke/SE </a:t>
            </a:r>
            <a:r>
              <a:rPr lang="en-US" sz="4000" dirty="0">
                <a:solidFill>
                  <a:srgbClr val="FFFF00"/>
                </a:solidFill>
              </a:rPr>
              <a:t>A</a:t>
            </a:r>
            <a:r>
              <a:rPr lang="en-US" sz="4000" dirty="0" smtClean="0">
                <a:solidFill>
                  <a:srgbClr val="FFFF00"/>
                </a:solidFill>
              </a:rPr>
              <a:t>ccording </a:t>
            </a:r>
            <a:r>
              <a:rPr lang="en-US" sz="4000" dirty="0">
                <a:solidFill>
                  <a:srgbClr val="FFFF00"/>
                </a:solidFill>
              </a:rPr>
              <a:t>to </a:t>
            </a:r>
            <a:r>
              <a:rPr lang="en-US" sz="4000" dirty="0" smtClean="0">
                <a:solidFill>
                  <a:srgbClr val="FFFF00"/>
                </a:solidFill>
              </a:rPr>
              <a:t>Duration </a:t>
            </a:r>
            <a:r>
              <a:rPr lang="en-US" sz="4000" dirty="0">
                <a:solidFill>
                  <a:srgbClr val="FFFF00"/>
                </a:solidFill>
              </a:rPr>
              <a:t>of SCAF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80200" y="6164527"/>
            <a:ext cx="452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ASSERT; van Gelder IC, Eur Heart J 2017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156587" y="1401745"/>
            <a:ext cx="5943600" cy="4592637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Freeform 5"/>
          <p:cNvSpPr>
            <a:spLocks/>
          </p:cNvSpPr>
          <p:nvPr/>
        </p:nvSpPr>
        <p:spPr bwMode="auto">
          <a:xfrm>
            <a:off x="4173538" y="4413251"/>
            <a:ext cx="4084638" cy="287337"/>
          </a:xfrm>
          <a:custGeom>
            <a:avLst/>
            <a:gdLst>
              <a:gd name="T0" fmla="*/ 47 w 5145"/>
              <a:gd name="T1" fmla="*/ 360 h 360"/>
              <a:gd name="T2" fmla="*/ 82 w 5145"/>
              <a:gd name="T3" fmla="*/ 354 h 360"/>
              <a:gd name="T4" fmla="*/ 166 w 5145"/>
              <a:gd name="T5" fmla="*/ 347 h 360"/>
              <a:gd name="T6" fmla="*/ 202 w 5145"/>
              <a:gd name="T7" fmla="*/ 341 h 360"/>
              <a:gd name="T8" fmla="*/ 363 w 5145"/>
              <a:gd name="T9" fmla="*/ 333 h 360"/>
              <a:gd name="T10" fmla="*/ 392 w 5145"/>
              <a:gd name="T11" fmla="*/ 327 h 360"/>
              <a:gd name="T12" fmla="*/ 534 w 5145"/>
              <a:gd name="T13" fmla="*/ 320 h 360"/>
              <a:gd name="T14" fmla="*/ 538 w 5145"/>
              <a:gd name="T15" fmla="*/ 311 h 360"/>
              <a:gd name="T16" fmla="*/ 553 w 5145"/>
              <a:gd name="T17" fmla="*/ 303 h 360"/>
              <a:gd name="T18" fmla="*/ 574 w 5145"/>
              <a:gd name="T19" fmla="*/ 296 h 360"/>
              <a:gd name="T20" fmla="*/ 577 w 5145"/>
              <a:gd name="T21" fmla="*/ 288 h 360"/>
              <a:gd name="T22" fmla="*/ 688 w 5145"/>
              <a:gd name="T23" fmla="*/ 281 h 360"/>
              <a:gd name="T24" fmla="*/ 712 w 5145"/>
              <a:gd name="T25" fmla="*/ 273 h 360"/>
              <a:gd name="T26" fmla="*/ 772 w 5145"/>
              <a:gd name="T27" fmla="*/ 264 h 360"/>
              <a:gd name="T28" fmla="*/ 784 w 5145"/>
              <a:gd name="T29" fmla="*/ 257 h 360"/>
              <a:gd name="T30" fmla="*/ 798 w 5145"/>
              <a:gd name="T31" fmla="*/ 248 h 360"/>
              <a:gd name="T32" fmla="*/ 897 w 5145"/>
              <a:gd name="T33" fmla="*/ 241 h 360"/>
              <a:gd name="T34" fmla="*/ 1171 w 5145"/>
              <a:gd name="T35" fmla="*/ 232 h 360"/>
              <a:gd name="T36" fmla="*/ 1318 w 5145"/>
              <a:gd name="T37" fmla="*/ 223 h 360"/>
              <a:gd name="T38" fmla="*/ 1377 w 5145"/>
              <a:gd name="T39" fmla="*/ 215 h 360"/>
              <a:gd name="T40" fmla="*/ 1717 w 5145"/>
              <a:gd name="T41" fmla="*/ 206 h 360"/>
              <a:gd name="T42" fmla="*/ 1979 w 5145"/>
              <a:gd name="T43" fmla="*/ 196 h 360"/>
              <a:gd name="T44" fmla="*/ 2066 w 5145"/>
              <a:gd name="T45" fmla="*/ 187 h 360"/>
              <a:gd name="T46" fmla="*/ 2410 w 5145"/>
              <a:gd name="T47" fmla="*/ 176 h 360"/>
              <a:gd name="T48" fmla="*/ 2494 w 5145"/>
              <a:gd name="T49" fmla="*/ 166 h 360"/>
              <a:gd name="T50" fmla="*/ 2549 w 5145"/>
              <a:gd name="T51" fmla="*/ 155 h 360"/>
              <a:gd name="T52" fmla="*/ 2568 w 5145"/>
              <a:gd name="T53" fmla="*/ 145 h 360"/>
              <a:gd name="T54" fmla="*/ 2730 w 5145"/>
              <a:gd name="T55" fmla="*/ 133 h 360"/>
              <a:gd name="T56" fmla="*/ 2830 w 5145"/>
              <a:gd name="T57" fmla="*/ 122 h 360"/>
              <a:gd name="T58" fmla="*/ 3064 w 5145"/>
              <a:gd name="T59" fmla="*/ 110 h 360"/>
              <a:gd name="T60" fmla="*/ 3225 w 5145"/>
              <a:gd name="T61" fmla="*/ 97 h 360"/>
              <a:gd name="T62" fmla="*/ 3542 w 5145"/>
              <a:gd name="T63" fmla="*/ 82 h 360"/>
              <a:gd name="T64" fmla="*/ 3677 w 5145"/>
              <a:gd name="T65" fmla="*/ 67 h 360"/>
              <a:gd name="T66" fmla="*/ 3946 w 5145"/>
              <a:gd name="T67" fmla="*/ 49 h 360"/>
              <a:gd name="T68" fmla="*/ 4579 w 5145"/>
              <a:gd name="T69" fmla="*/ 28 h 360"/>
              <a:gd name="T70" fmla="*/ 5145 w 5145"/>
              <a:gd name="T71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45" h="360">
                <a:moveTo>
                  <a:pt x="0" y="360"/>
                </a:moveTo>
                <a:lnTo>
                  <a:pt x="47" y="360"/>
                </a:lnTo>
                <a:lnTo>
                  <a:pt x="47" y="354"/>
                </a:lnTo>
                <a:lnTo>
                  <a:pt x="82" y="354"/>
                </a:lnTo>
                <a:lnTo>
                  <a:pt x="82" y="347"/>
                </a:lnTo>
                <a:lnTo>
                  <a:pt x="166" y="347"/>
                </a:lnTo>
                <a:lnTo>
                  <a:pt x="166" y="341"/>
                </a:lnTo>
                <a:lnTo>
                  <a:pt x="202" y="341"/>
                </a:lnTo>
                <a:lnTo>
                  <a:pt x="202" y="333"/>
                </a:lnTo>
                <a:lnTo>
                  <a:pt x="363" y="333"/>
                </a:lnTo>
                <a:lnTo>
                  <a:pt x="363" y="327"/>
                </a:lnTo>
                <a:lnTo>
                  <a:pt x="392" y="327"/>
                </a:lnTo>
                <a:lnTo>
                  <a:pt x="392" y="320"/>
                </a:lnTo>
                <a:lnTo>
                  <a:pt x="534" y="320"/>
                </a:lnTo>
                <a:lnTo>
                  <a:pt x="534" y="311"/>
                </a:lnTo>
                <a:lnTo>
                  <a:pt x="538" y="311"/>
                </a:lnTo>
                <a:lnTo>
                  <a:pt x="538" y="303"/>
                </a:lnTo>
                <a:lnTo>
                  <a:pt x="553" y="303"/>
                </a:lnTo>
                <a:lnTo>
                  <a:pt x="553" y="296"/>
                </a:lnTo>
                <a:lnTo>
                  <a:pt x="574" y="296"/>
                </a:lnTo>
                <a:lnTo>
                  <a:pt x="574" y="288"/>
                </a:lnTo>
                <a:lnTo>
                  <a:pt x="577" y="288"/>
                </a:lnTo>
                <a:lnTo>
                  <a:pt x="577" y="281"/>
                </a:lnTo>
                <a:lnTo>
                  <a:pt x="688" y="281"/>
                </a:lnTo>
                <a:lnTo>
                  <a:pt x="688" y="273"/>
                </a:lnTo>
                <a:lnTo>
                  <a:pt x="712" y="273"/>
                </a:lnTo>
                <a:lnTo>
                  <a:pt x="712" y="264"/>
                </a:lnTo>
                <a:lnTo>
                  <a:pt x="772" y="264"/>
                </a:lnTo>
                <a:lnTo>
                  <a:pt x="772" y="257"/>
                </a:lnTo>
                <a:lnTo>
                  <a:pt x="784" y="257"/>
                </a:lnTo>
                <a:lnTo>
                  <a:pt x="784" y="248"/>
                </a:lnTo>
                <a:lnTo>
                  <a:pt x="798" y="248"/>
                </a:lnTo>
                <a:lnTo>
                  <a:pt x="798" y="241"/>
                </a:lnTo>
                <a:lnTo>
                  <a:pt x="897" y="241"/>
                </a:lnTo>
                <a:lnTo>
                  <a:pt x="897" y="232"/>
                </a:lnTo>
                <a:lnTo>
                  <a:pt x="1171" y="232"/>
                </a:lnTo>
                <a:lnTo>
                  <a:pt x="1171" y="223"/>
                </a:lnTo>
                <a:lnTo>
                  <a:pt x="1318" y="223"/>
                </a:lnTo>
                <a:lnTo>
                  <a:pt x="1318" y="215"/>
                </a:lnTo>
                <a:lnTo>
                  <a:pt x="1377" y="215"/>
                </a:lnTo>
                <a:lnTo>
                  <a:pt x="1377" y="206"/>
                </a:lnTo>
                <a:lnTo>
                  <a:pt x="1717" y="206"/>
                </a:lnTo>
                <a:lnTo>
                  <a:pt x="1717" y="196"/>
                </a:lnTo>
                <a:lnTo>
                  <a:pt x="1979" y="196"/>
                </a:lnTo>
                <a:lnTo>
                  <a:pt x="1979" y="187"/>
                </a:lnTo>
                <a:lnTo>
                  <a:pt x="2066" y="187"/>
                </a:lnTo>
                <a:lnTo>
                  <a:pt x="2066" y="176"/>
                </a:lnTo>
                <a:lnTo>
                  <a:pt x="2410" y="176"/>
                </a:lnTo>
                <a:lnTo>
                  <a:pt x="2410" y="166"/>
                </a:lnTo>
                <a:lnTo>
                  <a:pt x="2494" y="166"/>
                </a:lnTo>
                <a:lnTo>
                  <a:pt x="2494" y="155"/>
                </a:lnTo>
                <a:lnTo>
                  <a:pt x="2549" y="155"/>
                </a:lnTo>
                <a:lnTo>
                  <a:pt x="2549" y="145"/>
                </a:lnTo>
                <a:lnTo>
                  <a:pt x="2568" y="145"/>
                </a:lnTo>
                <a:lnTo>
                  <a:pt x="2568" y="133"/>
                </a:lnTo>
                <a:lnTo>
                  <a:pt x="2730" y="133"/>
                </a:lnTo>
                <a:lnTo>
                  <a:pt x="2730" y="122"/>
                </a:lnTo>
                <a:lnTo>
                  <a:pt x="2830" y="122"/>
                </a:lnTo>
                <a:lnTo>
                  <a:pt x="2830" y="110"/>
                </a:lnTo>
                <a:lnTo>
                  <a:pt x="3064" y="110"/>
                </a:lnTo>
                <a:lnTo>
                  <a:pt x="3064" y="97"/>
                </a:lnTo>
                <a:lnTo>
                  <a:pt x="3225" y="97"/>
                </a:lnTo>
                <a:lnTo>
                  <a:pt x="3225" y="82"/>
                </a:lnTo>
                <a:lnTo>
                  <a:pt x="3542" y="82"/>
                </a:lnTo>
                <a:lnTo>
                  <a:pt x="3542" y="67"/>
                </a:lnTo>
                <a:lnTo>
                  <a:pt x="3677" y="67"/>
                </a:lnTo>
                <a:lnTo>
                  <a:pt x="3677" y="49"/>
                </a:lnTo>
                <a:lnTo>
                  <a:pt x="3946" y="49"/>
                </a:lnTo>
                <a:lnTo>
                  <a:pt x="3946" y="28"/>
                </a:lnTo>
                <a:lnTo>
                  <a:pt x="4579" y="28"/>
                </a:lnTo>
                <a:lnTo>
                  <a:pt x="4579" y="0"/>
                </a:lnTo>
                <a:lnTo>
                  <a:pt x="5145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5702300" y="5168900"/>
            <a:ext cx="10996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Years of Follow-up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 rot="16200000">
            <a:off x="3133766" y="3342531"/>
            <a:ext cx="13048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Cumulative event rates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Freeform 8"/>
          <p:cNvSpPr>
            <a:spLocks/>
          </p:cNvSpPr>
          <p:nvPr/>
        </p:nvSpPr>
        <p:spPr bwMode="auto">
          <a:xfrm>
            <a:off x="4173538" y="4451351"/>
            <a:ext cx="4084638" cy="249237"/>
          </a:xfrm>
          <a:custGeom>
            <a:avLst/>
            <a:gdLst>
              <a:gd name="T0" fmla="*/ 0 w 5145"/>
              <a:gd name="T1" fmla="*/ 312 h 312"/>
              <a:gd name="T2" fmla="*/ 2061 w 5145"/>
              <a:gd name="T3" fmla="*/ 312 h 312"/>
              <a:gd name="T4" fmla="*/ 2061 w 5145"/>
              <a:gd name="T5" fmla="*/ 267 h 312"/>
              <a:gd name="T6" fmla="*/ 2339 w 5145"/>
              <a:gd name="T7" fmla="*/ 267 h 312"/>
              <a:gd name="T8" fmla="*/ 2339 w 5145"/>
              <a:gd name="T9" fmla="*/ 222 h 312"/>
              <a:gd name="T10" fmla="*/ 2862 w 5145"/>
              <a:gd name="T11" fmla="*/ 222 h 312"/>
              <a:gd name="T12" fmla="*/ 2862 w 5145"/>
              <a:gd name="T13" fmla="*/ 175 h 312"/>
              <a:gd name="T14" fmla="*/ 2932 w 5145"/>
              <a:gd name="T15" fmla="*/ 175 h 312"/>
              <a:gd name="T16" fmla="*/ 2932 w 5145"/>
              <a:gd name="T17" fmla="*/ 125 h 312"/>
              <a:gd name="T18" fmla="*/ 3523 w 5145"/>
              <a:gd name="T19" fmla="*/ 125 h 312"/>
              <a:gd name="T20" fmla="*/ 3523 w 5145"/>
              <a:gd name="T21" fmla="*/ 74 h 312"/>
              <a:gd name="T22" fmla="*/ 4377 w 5145"/>
              <a:gd name="T23" fmla="*/ 74 h 312"/>
              <a:gd name="T24" fmla="*/ 4377 w 5145"/>
              <a:gd name="T25" fmla="*/ 0 h 312"/>
              <a:gd name="T26" fmla="*/ 5145 w 5145"/>
              <a:gd name="T27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45" h="312">
                <a:moveTo>
                  <a:pt x="0" y="312"/>
                </a:moveTo>
                <a:lnTo>
                  <a:pt x="2061" y="312"/>
                </a:lnTo>
                <a:lnTo>
                  <a:pt x="2061" y="267"/>
                </a:lnTo>
                <a:lnTo>
                  <a:pt x="2339" y="267"/>
                </a:lnTo>
                <a:lnTo>
                  <a:pt x="2339" y="222"/>
                </a:lnTo>
                <a:lnTo>
                  <a:pt x="2862" y="222"/>
                </a:lnTo>
                <a:lnTo>
                  <a:pt x="2862" y="175"/>
                </a:lnTo>
                <a:lnTo>
                  <a:pt x="2932" y="175"/>
                </a:lnTo>
                <a:lnTo>
                  <a:pt x="2932" y="125"/>
                </a:lnTo>
                <a:lnTo>
                  <a:pt x="3523" y="125"/>
                </a:lnTo>
                <a:lnTo>
                  <a:pt x="3523" y="74"/>
                </a:lnTo>
                <a:lnTo>
                  <a:pt x="4377" y="74"/>
                </a:lnTo>
                <a:lnTo>
                  <a:pt x="4377" y="0"/>
                </a:lnTo>
                <a:lnTo>
                  <a:pt x="5145" y="0"/>
                </a:lnTo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Freeform 9"/>
          <p:cNvSpPr>
            <a:spLocks/>
          </p:cNvSpPr>
          <p:nvPr/>
        </p:nvSpPr>
        <p:spPr bwMode="auto">
          <a:xfrm>
            <a:off x="4173538" y="4356101"/>
            <a:ext cx="4084638" cy="344487"/>
          </a:xfrm>
          <a:custGeom>
            <a:avLst/>
            <a:gdLst>
              <a:gd name="T0" fmla="*/ 0 w 5145"/>
              <a:gd name="T1" fmla="*/ 432 h 432"/>
              <a:gd name="T2" fmla="*/ 1666 w 5145"/>
              <a:gd name="T3" fmla="*/ 432 h 432"/>
              <a:gd name="T4" fmla="*/ 1666 w 5145"/>
              <a:gd name="T5" fmla="*/ 284 h 432"/>
              <a:gd name="T6" fmla="*/ 5007 w 5145"/>
              <a:gd name="T7" fmla="*/ 284 h 432"/>
              <a:gd name="T8" fmla="*/ 5007 w 5145"/>
              <a:gd name="T9" fmla="*/ 0 h 432"/>
              <a:gd name="T10" fmla="*/ 5145 w 5145"/>
              <a:gd name="T11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45" h="432">
                <a:moveTo>
                  <a:pt x="0" y="432"/>
                </a:moveTo>
                <a:lnTo>
                  <a:pt x="1666" y="432"/>
                </a:lnTo>
                <a:lnTo>
                  <a:pt x="1666" y="284"/>
                </a:lnTo>
                <a:lnTo>
                  <a:pt x="5007" y="284"/>
                </a:lnTo>
                <a:lnTo>
                  <a:pt x="5007" y="0"/>
                </a:lnTo>
                <a:lnTo>
                  <a:pt x="5145" y="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Freeform 10"/>
          <p:cNvSpPr>
            <a:spLocks/>
          </p:cNvSpPr>
          <p:nvPr/>
        </p:nvSpPr>
        <p:spPr bwMode="auto">
          <a:xfrm>
            <a:off x="4173538" y="2895601"/>
            <a:ext cx="4084638" cy="1804987"/>
          </a:xfrm>
          <a:custGeom>
            <a:avLst/>
            <a:gdLst>
              <a:gd name="T0" fmla="*/ 0 w 5145"/>
              <a:gd name="T1" fmla="*/ 2273 h 2273"/>
              <a:gd name="T2" fmla="*/ 137 w 5145"/>
              <a:gd name="T3" fmla="*/ 2273 h 2273"/>
              <a:gd name="T4" fmla="*/ 137 w 5145"/>
              <a:gd name="T5" fmla="*/ 1434 h 2273"/>
              <a:gd name="T6" fmla="*/ 233 w 5145"/>
              <a:gd name="T7" fmla="*/ 1434 h 2273"/>
              <a:gd name="T8" fmla="*/ 233 w 5145"/>
              <a:gd name="T9" fmla="*/ 925 h 2273"/>
              <a:gd name="T10" fmla="*/ 1065 w 5145"/>
              <a:gd name="T11" fmla="*/ 925 h 2273"/>
              <a:gd name="T12" fmla="*/ 1065 w 5145"/>
              <a:gd name="T13" fmla="*/ 786 h 2273"/>
              <a:gd name="T14" fmla="*/ 1813 w 5145"/>
              <a:gd name="T15" fmla="*/ 786 h 2273"/>
              <a:gd name="T16" fmla="*/ 1813 w 5145"/>
              <a:gd name="T17" fmla="*/ 672 h 2273"/>
              <a:gd name="T18" fmla="*/ 1919 w 5145"/>
              <a:gd name="T19" fmla="*/ 672 h 2273"/>
              <a:gd name="T20" fmla="*/ 1919 w 5145"/>
              <a:gd name="T21" fmla="*/ 565 h 2273"/>
              <a:gd name="T22" fmla="*/ 2097 w 5145"/>
              <a:gd name="T23" fmla="*/ 565 h 2273"/>
              <a:gd name="T24" fmla="*/ 2097 w 5145"/>
              <a:gd name="T25" fmla="*/ 457 h 2273"/>
              <a:gd name="T26" fmla="*/ 2157 w 5145"/>
              <a:gd name="T27" fmla="*/ 457 h 2273"/>
              <a:gd name="T28" fmla="*/ 2157 w 5145"/>
              <a:gd name="T29" fmla="*/ 349 h 2273"/>
              <a:gd name="T30" fmla="*/ 2763 w 5145"/>
              <a:gd name="T31" fmla="*/ 349 h 2273"/>
              <a:gd name="T32" fmla="*/ 2763 w 5145"/>
              <a:gd name="T33" fmla="*/ 241 h 2273"/>
              <a:gd name="T34" fmla="*/ 3562 w 5145"/>
              <a:gd name="T35" fmla="*/ 241 h 2273"/>
              <a:gd name="T36" fmla="*/ 3562 w 5145"/>
              <a:gd name="T37" fmla="*/ 125 h 2273"/>
              <a:gd name="T38" fmla="*/ 4084 w 5145"/>
              <a:gd name="T39" fmla="*/ 125 h 2273"/>
              <a:gd name="T40" fmla="*/ 4084 w 5145"/>
              <a:gd name="T41" fmla="*/ 0 h 2273"/>
              <a:gd name="T42" fmla="*/ 5145 w 5145"/>
              <a:gd name="T43" fmla="*/ 0 h 2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45" h="2273">
                <a:moveTo>
                  <a:pt x="0" y="2273"/>
                </a:moveTo>
                <a:lnTo>
                  <a:pt x="137" y="2273"/>
                </a:lnTo>
                <a:lnTo>
                  <a:pt x="137" y="1434"/>
                </a:lnTo>
                <a:lnTo>
                  <a:pt x="233" y="1434"/>
                </a:lnTo>
                <a:lnTo>
                  <a:pt x="233" y="925"/>
                </a:lnTo>
                <a:lnTo>
                  <a:pt x="1065" y="925"/>
                </a:lnTo>
                <a:lnTo>
                  <a:pt x="1065" y="786"/>
                </a:lnTo>
                <a:lnTo>
                  <a:pt x="1813" y="786"/>
                </a:lnTo>
                <a:lnTo>
                  <a:pt x="1813" y="672"/>
                </a:lnTo>
                <a:lnTo>
                  <a:pt x="1919" y="672"/>
                </a:lnTo>
                <a:lnTo>
                  <a:pt x="1919" y="565"/>
                </a:lnTo>
                <a:lnTo>
                  <a:pt x="2097" y="565"/>
                </a:lnTo>
                <a:lnTo>
                  <a:pt x="2097" y="457"/>
                </a:lnTo>
                <a:lnTo>
                  <a:pt x="2157" y="457"/>
                </a:lnTo>
                <a:lnTo>
                  <a:pt x="2157" y="349"/>
                </a:lnTo>
                <a:lnTo>
                  <a:pt x="2763" y="349"/>
                </a:lnTo>
                <a:lnTo>
                  <a:pt x="2763" y="241"/>
                </a:lnTo>
                <a:lnTo>
                  <a:pt x="3562" y="241"/>
                </a:lnTo>
                <a:lnTo>
                  <a:pt x="3562" y="125"/>
                </a:lnTo>
                <a:lnTo>
                  <a:pt x="4084" y="125"/>
                </a:lnTo>
                <a:lnTo>
                  <a:pt x="4084" y="0"/>
                </a:lnTo>
                <a:lnTo>
                  <a:pt x="5145" y="0"/>
                </a:lnTo>
              </a:path>
            </a:pathLst>
          </a:custGeom>
          <a:noFill/>
          <a:ln w="15875">
            <a:solidFill>
              <a:srgbClr val="FFA5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Line 11"/>
          <p:cNvSpPr>
            <a:spLocks noChangeShapeType="1"/>
          </p:cNvSpPr>
          <p:nvPr/>
        </p:nvSpPr>
        <p:spPr bwMode="auto">
          <a:xfrm flipH="1">
            <a:off x="4121150" y="4700588"/>
            <a:ext cx="523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Line 12"/>
          <p:cNvSpPr>
            <a:spLocks noChangeShapeType="1"/>
          </p:cNvSpPr>
          <p:nvPr/>
        </p:nvSpPr>
        <p:spPr bwMode="auto">
          <a:xfrm flipH="1">
            <a:off x="4121150" y="4083050"/>
            <a:ext cx="523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Line 13"/>
          <p:cNvSpPr>
            <a:spLocks noChangeShapeType="1"/>
          </p:cNvSpPr>
          <p:nvPr/>
        </p:nvSpPr>
        <p:spPr bwMode="auto">
          <a:xfrm flipH="1">
            <a:off x="4121150" y="3468688"/>
            <a:ext cx="523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4"/>
          <p:cNvSpPr>
            <a:spLocks noChangeShapeType="1"/>
          </p:cNvSpPr>
          <p:nvPr/>
        </p:nvSpPr>
        <p:spPr bwMode="auto">
          <a:xfrm flipH="1">
            <a:off x="4121150" y="2852738"/>
            <a:ext cx="523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Line 15"/>
          <p:cNvSpPr>
            <a:spLocks noChangeShapeType="1"/>
          </p:cNvSpPr>
          <p:nvPr/>
        </p:nvSpPr>
        <p:spPr bwMode="auto">
          <a:xfrm flipH="1">
            <a:off x="4121150" y="2235200"/>
            <a:ext cx="523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Line 16"/>
          <p:cNvSpPr>
            <a:spLocks noChangeShapeType="1"/>
          </p:cNvSpPr>
          <p:nvPr/>
        </p:nvSpPr>
        <p:spPr bwMode="auto">
          <a:xfrm flipV="1">
            <a:off x="4173538" y="2235201"/>
            <a:ext cx="0" cy="2465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Rectangle 17"/>
          <p:cNvSpPr>
            <a:spLocks noChangeArrowheads="1"/>
          </p:cNvSpPr>
          <p:nvPr/>
        </p:nvSpPr>
        <p:spPr bwMode="auto">
          <a:xfrm rot="16200000">
            <a:off x="3936941" y="4585543"/>
            <a:ext cx="1763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Rectangle 18"/>
          <p:cNvSpPr>
            <a:spLocks noChangeArrowheads="1"/>
          </p:cNvSpPr>
          <p:nvPr/>
        </p:nvSpPr>
        <p:spPr bwMode="auto">
          <a:xfrm rot="16200000">
            <a:off x="3902469" y="3968006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0.05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 rot="16200000">
            <a:off x="3902469" y="3353643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Rectangle 20"/>
          <p:cNvSpPr>
            <a:spLocks noChangeArrowheads="1"/>
          </p:cNvSpPr>
          <p:nvPr/>
        </p:nvSpPr>
        <p:spPr bwMode="auto">
          <a:xfrm rot="16200000">
            <a:off x="3902469" y="2737693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Rectangle 21"/>
          <p:cNvSpPr>
            <a:spLocks noChangeArrowheads="1"/>
          </p:cNvSpPr>
          <p:nvPr/>
        </p:nvSpPr>
        <p:spPr bwMode="auto">
          <a:xfrm rot="16200000">
            <a:off x="3902469" y="2120156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Line 22"/>
          <p:cNvSpPr>
            <a:spLocks noChangeShapeType="1"/>
          </p:cNvSpPr>
          <p:nvPr/>
        </p:nvSpPr>
        <p:spPr bwMode="auto">
          <a:xfrm>
            <a:off x="4173538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Line 23"/>
          <p:cNvSpPr>
            <a:spLocks noChangeShapeType="1"/>
          </p:cNvSpPr>
          <p:nvPr/>
        </p:nvSpPr>
        <p:spPr bwMode="auto">
          <a:xfrm>
            <a:off x="4748213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>
            <a:off x="5321300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Line 25"/>
          <p:cNvSpPr>
            <a:spLocks noChangeShapeType="1"/>
          </p:cNvSpPr>
          <p:nvPr/>
        </p:nvSpPr>
        <p:spPr bwMode="auto">
          <a:xfrm>
            <a:off x="5894388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Line 26"/>
          <p:cNvSpPr>
            <a:spLocks noChangeShapeType="1"/>
          </p:cNvSpPr>
          <p:nvPr/>
        </p:nvSpPr>
        <p:spPr bwMode="auto">
          <a:xfrm>
            <a:off x="6469063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Line 27"/>
          <p:cNvSpPr>
            <a:spLocks noChangeShapeType="1"/>
          </p:cNvSpPr>
          <p:nvPr/>
        </p:nvSpPr>
        <p:spPr bwMode="auto">
          <a:xfrm>
            <a:off x="7043738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Line 28"/>
          <p:cNvSpPr>
            <a:spLocks noChangeShapeType="1"/>
          </p:cNvSpPr>
          <p:nvPr/>
        </p:nvSpPr>
        <p:spPr bwMode="auto">
          <a:xfrm>
            <a:off x="7616825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Line 29"/>
          <p:cNvSpPr>
            <a:spLocks noChangeShapeType="1"/>
          </p:cNvSpPr>
          <p:nvPr/>
        </p:nvSpPr>
        <p:spPr bwMode="auto">
          <a:xfrm>
            <a:off x="8189913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Line 30"/>
          <p:cNvSpPr>
            <a:spLocks noChangeShapeType="1"/>
          </p:cNvSpPr>
          <p:nvPr/>
        </p:nvSpPr>
        <p:spPr bwMode="auto">
          <a:xfrm>
            <a:off x="4173539" y="4797425"/>
            <a:ext cx="4016375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Rectangle 31"/>
          <p:cNvSpPr>
            <a:spLocks noChangeArrowheads="1"/>
          </p:cNvSpPr>
          <p:nvPr/>
        </p:nvSpPr>
        <p:spPr bwMode="auto">
          <a:xfrm>
            <a:off x="4140200" y="4927600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Rectangle 32"/>
          <p:cNvSpPr>
            <a:spLocks noChangeArrowheads="1"/>
          </p:cNvSpPr>
          <p:nvPr/>
        </p:nvSpPr>
        <p:spPr bwMode="auto">
          <a:xfrm>
            <a:off x="4664075" y="4927600"/>
            <a:ext cx="1763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" name="Rectangle 33"/>
          <p:cNvSpPr>
            <a:spLocks noChangeArrowheads="1"/>
          </p:cNvSpPr>
          <p:nvPr/>
        </p:nvSpPr>
        <p:spPr bwMode="auto">
          <a:xfrm>
            <a:off x="5287963" y="4927600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34"/>
          <p:cNvSpPr>
            <a:spLocks noChangeArrowheads="1"/>
          </p:cNvSpPr>
          <p:nvPr/>
        </p:nvSpPr>
        <p:spPr bwMode="auto">
          <a:xfrm>
            <a:off x="5811838" y="4927600"/>
            <a:ext cx="1763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" name="Rectangle 35"/>
          <p:cNvSpPr>
            <a:spLocks noChangeArrowheads="1"/>
          </p:cNvSpPr>
          <p:nvPr/>
        </p:nvSpPr>
        <p:spPr bwMode="auto">
          <a:xfrm>
            <a:off x="6435725" y="4927600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" name="Rectangle 36"/>
          <p:cNvSpPr>
            <a:spLocks noChangeArrowheads="1"/>
          </p:cNvSpPr>
          <p:nvPr/>
        </p:nvSpPr>
        <p:spPr bwMode="auto">
          <a:xfrm>
            <a:off x="6959600" y="4927600"/>
            <a:ext cx="1763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" name="Rectangle 37"/>
          <p:cNvSpPr>
            <a:spLocks noChangeArrowheads="1"/>
          </p:cNvSpPr>
          <p:nvPr/>
        </p:nvSpPr>
        <p:spPr bwMode="auto">
          <a:xfrm>
            <a:off x="7583488" y="4927600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" name="Rectangle 38"/>
          <p:cNvSpPr>
            <a:spLocks noChangeArrowheads="1"/>
          </p:cNvSpPr>
          <p:nvPr/>
        </p:nvSpPr>
        <p:spPr bwMode="auto">
          <a:xfrm>
            <a:off x="8107363" y="4927600"/>
            <a:ext cx="1763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1" name="Rectangle 39"/>
          <p:cNvSpPr>
            <a:spLocks noChangeArrowheads="1"/>
          </p:cNvSpPr>
          <p:nvPr/>
        </p:nvSpPr>
        <p:spPr bwMode="auto">
          <a:xfrm>
            <a:off x="4208464" y="2282826"/>
            <a:ext cx="1146175" cy="522287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Line 40"/>
          <p:cNvSpPr>
            <a:spLocks noChangeShapeType="1"/>
          </p:cNvSpPr>
          <p:nvPr/>
        </p:nvSpPr>
        <p:spPr bwMode="auto">
          <a:xfrm>
            <a:off x="4319589" y="2376488"/>
            <a:ext cx="23177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Rectangle 41"/>
          <p:cNvSpPr>
            <a:spLocks noChangeArrowheads="1"/>
          </p:cNvSpPr>
          <p:nvPr/>
        </p:nvSpPr>
        <p:spPr bwMode="auto">
          <a:xfrm>
            <a:off x="4667250" y="2335214"/>
            <a:ext cx="43441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SCAF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" name="Line 42"/>
          <p:cNvSpPr>
            <a:spLocks noChangeShapeType="1"/>
          </p:cNvSpPr>
          <p:nvPr/>
        </p:nvSpPr>
        <p:spPr bwMode="auto">
          <a:xfrm>
            <a:off x="4319589" y="2481263"/>
            <a:ext cx="231775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Rectangle 43"/>
          <p:cNvSpPr>
            <a:spLocks noChangeArrowheads="1"/>
          </p:cNvSpPr>
          <p:nvPr/>
        </p:nvSpPr>
        <p:spPr bwMode="auto">
          <a:xfrm>
            <a:off x="4667250" y="2441576"/>
            <a:ext cx="5338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6mins~6hrs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4319589" y="2587625"/>
            <a:ext cx="231775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Rectangle 45"/>
          <p:cNvSpPr>
            <a:spLocks noChangeArrowheads="1"/>
          </p:cNvSpPr>
          <p:nvPr/>
        </p:nvSpPr>
        <p:spPr bwMode="auto">
          <a:xfrm>
            <a:off x="4667250" y="2547939"/>
            <a:ext cx="51777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6hrs~24hrs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8" name="Line 46"/>
          <p:cNvSpPr>
            <a:spLocks noChangeShapeType="1"/>
          </p:cNvSpPr>
          <p:nvPr/>
        </p:nvSpPr>
        <p:spPr bwMode="auto">
          <a:xfrm>
            <a:off x="4319589" y="2692400"/>
            <a:ext cx="231775" cy="0"/>
          </a:xfrm>
          <a:prstGeom prst="line">
            <a:avLst/>
          </a:prstGeom>
          <a:noFill/>
          <a:ln w="15875">
            <a:solidFill>
              <a:srgbClr val="FFA5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Rectangle 47"/>
          <p:cNvSpPr>
            <a:spLocks noChangeArrowheads="1"/>
          </p:cNvSpPr>
          <p:nvPr/>
        </p:nvSpPr>
        <p:spPr bwMode="auto">
          <a:xfrm>
            <a:off x="4667251" y="2652714"/>
            <a:ext cx="31739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&gt;24hrs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Rectangle 48"/>
          <p:cNvSpPr>
            <a:spLocks noChangeArrowheads="1"/>
          </p:cNvSpPr>
          <p:nvPr/>
        </p:nvSpPr>
        <p:spPr bwMode="auto">
          <a:xfrm>
            <a:off x="3671888" y="5284789"/>
            <a:ext cx="37670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No. at Risk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1" name="Rectangle 49"/>
          <p:cNvSpPr>
            <a:spLocks noChangeArrowheads="1"/>
          </p:cNvSpPr>
          <p:nvPr/>
        </p:nvSpPr>
        <p:spPr bwMode="auto">
          <a:xfrm>
            <a:off x="3671888" y="5403851"/>
            <a:ext cx="32541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SCAF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" name="Rectangle 50"/>
          <p:cNvSpPr>
            <a:spLocks noChangeArrowheads="1"/>
          </p:cNvSpPr>
          <p:nvPr/>
        </p:nvSpPr>
        <p:spPr bwMode="auto">
          <a:xfrm>
            <a:off x="3671888" y="5524501"/>
            <a:ext cx="40235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6mins~6hrs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Rectangle 51"/>
          <p:cNvSpPr>
            <a:spLocks noChangeArrowheads="1"/>
          </p:cNvSpPr>
          <p:nvPr/>
        </p:nvSpPr>
        <p:spPr bwMode="auto">
          <a:xfrm>
            <a:off x="3671888" y="5645151"/>
            <a:ext cx="38953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6hrs~24hrs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" name="Rectangle 52"/>
          <p:cNvSpPr>
            <a:spLocks noChangeArrowheads="1"/>
          </p:cNvSpPr>
          <p:nvPr/>
        </p:nvSpPr>
        <p:spPr bwMode="auto">
          <a:xfrm>
            <a:off x="3671888" y="5764214"/>
            <a:ext cx="23884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&gt;24hrs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Rectangle 53"/>
          <p:cNvSpPr>
            <a:spLocks noChangeArrowheads="1"/>
          </p:cNvSpPr>
          <p:nvPr/>
        </p:nvSpPr>
        <p:spPr bwMode="auto">
          <a:xfrm>
            <a:off x="4092575" y="5403851"/>
            <a:ext cx="17312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2455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" name="Rectangle 54"/>
          <p:cNvSpPr>
            <a:spLocks noChangeArrowheads="1"/>
          </p:cNvSpPr>
          <p:nvPr/>
        </p:nvSpPr>
        <p:spPr bwMode="auto">
          <a:xfrm>
            <a:off x="4667250" y="5403851"/>
            <a:ext cx="17312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1926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" name="Rectangle 55"/>
          <p:cNvSpPr>
            <a:spLocks noChangeArrowheads="1"/>
          </p:cNvSpPr>
          <p:nvPr/>
        </p:nvSpPr>
        <p:spPr bwMode="auto">
          <a:xfrm>
            <a:off x="5240338" y="5403851"/>
            <a:ext cx="17312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1708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" name="Rectangle 56"/>
          <p:cNvSpPr>
            <a:spLocks noChangeArrowheads="1"/>
          </p:cNvSpPr>
          <p:nvPr/>
        </p:nvSpPr>
        <p:spPr bwMode="auto">
          <a:xfrm>
            <a:off x="5813425" y="5403851"/>
            <a:ext cx="17312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1528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" name="Rectangle 57"/>
          <p:cNvSpPr>
            <a:spLocks noChangeArrowheads="1"/>
          </p:cNvSpPr>
          <p:nvPr/>
        </p:nvSpPr>
        <p:spPr bwMode="auto">
          <a:xfrm>
            <a:off x="6388100" y="5403851"/>
            <a:ext cx="17312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1251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" name="Rectangle 58"/>
          <p:cNvSpPr>
            <a:spLocks noChangeArrowheads="1"/>
          </p:cNvSpPr>
          <p:nvPr/>
        </p:nvSpPr>
        <p:spPr bwMode="auto">
          <a:xfrm>
            <a:off x="6981825" y="540385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" name="Rectangle 59"/>
          <p:cNvSpPr>
            <a:spLocks noChangeArrowheads="1"/>
          </p:cNvSpPr>
          <p:nvPr/>
        </p:nvSpPr>
        <p:spPr bwMode="auto">
          <a:xfrm>
            <a:off x="7556500" y="540385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624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" name="Rectangle 60"/>
          <p:cNvSpPr>
            <a:spLocks noChangeArrowheads="1"/>
          </p:cNvSpPr>
          <p:nvPr/>
        </p:nvSpPr>
        <p:spPr bwMode="auto">
          <a:xfrm>
            <a:off x="8129588" y="540385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390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" name="Rectangle 61"/>
          <p:cNvSpPr>
            <a:spLocks noChangeArrowheads="1"/>
          </p:cNvSpPr>
          <p:nvPr/>
        </p:nvSpPr>
        <p:spPr bwMode="auto">
          <a:xfrm>
            <a:off x="4154488" y="5524501"/>
            <a:ext cx="4328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4" name="Rectangle 62"/>
          <p:cNvSpPr>
            <a:spLocks noChangeArrowheads="1"/>
          </p:cNvSpPr>
          <p:nvPr/>
        </p:nvSpPr>
        <p:spPr bwMode="auto">
          <a:xfrm>
            <a:off x="4686300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5" name="Rectangle 63"/>
          <p:cNvSpPr>
            <a:spLocks noChangeArrowheads="1"/>
          </p:cNvSpPr>
          <p:nvPr/>
        </p:nvSpPr>
        <p:spPr bwMode="auto">
          <a:xfrm>
            <a:off x="5260975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6" name="Rectangle 64"/>
          <p:cNvSpPr>
            <a:spLocks noChangeArrowheads="1"/>
          </p:cNvSpPr>
          <p:nvPr/>
        </p:nvSpPr>
        <p:spPr bwMode="auto">
          <a:xfrm>
            <a:off x="5834063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347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7" name="Rectangle 65"/>
          <p:cNvSpPr>
            <a:spLocks noChangeArrowheads="1"/>
          </p:cNvSpPr>
          <p:nvPr/>
        </p:nvSpPr>
        <p:spPr bwMode="auto">
          <a:xfrm>
            <a:off x="6408738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322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8" name="Rectangle 66"/>
          <p:cNvSpPr>
            <a:spLocks noChangeArrowheads="1"/>
          </p:cNvSpPr>
          <p:nvPr/>
        </p:nvSpPr>
        <p:spPr bwMode="auto">
          <a:xfrm>
            <a:off x="6981825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281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7556500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0" name="Rectangle 68"/>
          <p:cNvSpPr>
            <a:spLocks noChangeArrowheads="1"/>
          </p:cNvSpPr>
          <p:nvPr/>
        </p:nvSpPr>
        <p:spPr bwMode="auto">
          <a:xfrm>
            <a:off x="8129588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1" name="Rectangle 69"/>
          <p:cNvSpPr>
            <a:spLocks noChangeArrowheads="1"/>
          </p:cNvSpPr>
          <p:nvPr/>
        </p:nvSpPr>
        <p:spPr bwMode="auto">
          <a:xfrm>
            <a:off x="4154488" y="5645151"/>
            <a:ext cx="4328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2" name="Rectangle 70"/>
          <p:cNvSpPr>
            <a:spLocks noChangeArrowheads="1"/>
          </p:cNvSpPr>
          <p:nvPr/>
        </p:nvSpPr>
        <p:spPr bwMode="auto">
          <a:xfrm>
            <a:off x="4706938" y="564515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Rectangle 71"/>
          <p:cNvSpPr>
            <a:spLocks noChangeArrowheads="1"/>
          </p:cNvSpPr>
          <p:nvPr/>
        </p:nvSpPr>
        <p:spPr bwMode="auto">
          <a:xfrm>
            <a:off x="5260975" y="564515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4" name="Rectangle 72"/>
          <p:cNvSpPr>
            <a:spLocks noChangeArrowheads="1"/>
          </p:cNvSpPr>
          <p:nvPr/>
        </p:nvSpPr>
        <p:spPr bwMode="auto">
          <a:xfrm>
            <a:off x="5834063" y="564515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5" name="Rectangle 73"/>
          <p:cNvSpPr>
            <a:spLocks noChangeArrowheads="1"/>
          </p:cNvSpPr>
          <p:nvPr/>
        </p:nvSpPr>
        <p:spPr bwMode="auto">
          <a:xfrm>
            <a:off x="6408738" y="564515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6" name="Rectangle 74"/>
          <p:cNvSpPr>
            <a:spLocks noChangeArrowheads="1"/>
          </p:cNvSpPr>
          <p:nvPr/>
        </p:nvSpPr>
        <p:spPr bwMode="auto">
          <a:xfrm>
            <a:off x="7002463" y="564515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7" name="Rectangle 75"/>
          <p:cNvSpPr>
            <a:spLocks noChangeArrowheads="1"/>
          </p:cNvSpPr>
          <p:nvPr/>
        </p:nvSpPr>
        <p:spPr bwMode="auto">
          <a:xfrm>
            <a:off x="7575550" y="564515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" name="Rectangle 76"/>
          <p:cNvSpPr>
            <a:spLocks noChangeArrowheads="1"/>
          </p:cNvSpPr>
          <p:nvPr/>
        </p:nvSpPr>
        <p:spPr bwMode="auto">
          <a:xfrm>
            <a:off x="8150225" y="564515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9" name="Rectangle 77"/>
          <p:cNvSpPr>
            <a:spLocks noChangeArrowheads="1"/>
          </p:cNvSpPr>
          <p:nvPr/>
        </p:nvSpPr>
        <p:spPr bwMode="auto">
          <a:xfrm>
            <a:off x="4154488" y="5764214"/>
            <a:ext cx="4328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0" name="Rectangle 78"/>
          <p:cNvSpPr>
            <a:spLocks noChangeArrowheads="1"/>
          </p:cNvSpPr>
          <p:nvPr/>
        </p:nvSpPr>
        <p:spPr bwMode="auto">
          <a:xfrm>
            <a:off x="4706938" y="5764214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1" name="Rectangle 79"/>
          <p:cNvSpPr>
            <a:spLocks noChangeArrowheads="1"/>
          </p:cNvSpPr>
          <p:nvPr/>
        </p:nvSpPr>
        <p:spPr bwMode="auto">
          <a:xfrm>
            <a:off x="5260975" y="5764214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2" name="Rectangle 80"/>
          <p:cNvSpPr>
            <a:spLocks noChangeArrowheads="1"/>
          </p:cNvSpPr>
          <p:nvPr/>
        </p:nvSpPr>
        <p:spPr bwMode="auto">
          <a:xfrm>
            <a:off x="5834063" y="5764214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" name="Rectangle 81"/>
          <p:cNvSpPr>
            <a:spLocks noChangeArrowheads="1"/>
          </p:cNvSpPr>
          <p:nvPr/>
        </p:nvSpPr>
        <p:spPr bwMode="auto">
          <a:xfrm>
            <a:off x="6408738" y="5764214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4" name="Rectangle 82"/>
          <p:cNvSpPr>
            <a:spLocks noChangeArrowheads="1"/>
          </p:cNvSpPr>
          <p:nvPr/>
        </p:nvSpPr>
        <p:spPr bwMode="auto">
          <a:xfrm>
            <a:off x="6981825" y="5764214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5" name="Rectangle 83"/>
          <p:cNvSpPr>
            <a:spLocks noChangeArrowheads="1"/>
          </p:cNvSpPr>
          <p:nvPr/>
        </p:nvSpPr>
        <p:spPr bwMode="auto">
          <a:xfrm>
            <a:off x="7556500" y="5764214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6" name="Rectangle 84"/>
          <p:cNvSpPr>
            <a:spLocks noChangeArrowheads="1"/>
          </p:cNvSpPr>
          <p:nvPr/>
        </p:nvSpPr>
        <p:spPr bwMode="auto">
          <a:xfrm>
            <a:off x="8150225" y="5764214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" name="Freeform 85"/>
          <p:cNvSpPr>
            <a:spLocks/>
          </p:cNvSpPr>
          <p:nvPr/>
        </p:nvSpPr>
        <p:spPr bwMode="auto">
          <a:xfrm>
            <a:off x="4173538" y="2182813"/>
            <a:ext cx="4084638" cy="2614612"/>
          </a:xfrm>
          <a:custGeom>
            <a:avLst/>
            <a:gdLst>
              <a:gd name="T0" fmla="*/ 0 w 5145"/>
              <a:gd name="T1" fmla="*/ 0 h 3293"/>
              <a:gd name="T2" fmla="*/ 0 w 5145"/>
              <a:gd name="T3" fmla="*/ 3293 h 3293"/>
              <a:gd name="T4" fmla="*/ 5145 w 5145"/>
              <a:gd name="T5" fmla="*/ 3293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45" h="3293">
                <a:moveTo>
                  <a:pt x="0" y="0"/>
                </a:moveTo>
                <a:lnTo>
                  <a:pt x="0" y="3293"/>
                </a:lnTo>
                <a:lnTo>
                  <a:pt x="5145" y="329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93" y="2033697"/>
            <a:ext cx="30780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Stroke risk in </a:t>
            </a:r>
          </a:p>
          <a:p>
            <a:r>
              <a:rPr lang="en-US" sz="2400" dirty="0" smtClean="0"/>
              <a:t>ASSERT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s seen mostly for </a:t>
            </a:r>
          </a:p>
          <a:p>
            <a:r>
              <a:rPr lang="en-US" sz="2400" dirty="0" smtClean="0"/>
              <a:t>patients</a:t>
            </a:r>
          </a:p>
          <a:p>
            <a:r>
              <a:rPr lang="en-US" sz="2400" dirty="0" smtClean="0"/>
              <a:t>With SCAF lasting  </a:t>
            </a:r>
          </a:p>
          <a:p>
            <a:r>
              <a:rPr lang="en-US" sz="2400" dirty="0" smtClean="0"/>
              <a:t>&gt;24 hours. In them, </a:t>
            </a:r>
          </a:p>
          <a:p>
            <a:r>
              <a:rPr lang="en-US" sz="2400" dirty="0" smtClean="0"/>
              <a:t>the risk is approx. </a:t>
            </a:r>
          </a:p>
          <a:p>
            <a:r>
              <a:rPr lang="en-US" sz="2400" dirty="0" smtClean="0"/>
              <a:t>5% per year – similar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o clinical AF</a:t>
            </a:r>
          </a:p>
        </p:txBody>
      </p:sp>
    </p:spTree>
    <p:extLst>
      <p:ext uri="{BB962C8B-B14F-4D97-AF65-F5344CB8AC3E}">
        <p14:creationId xmlns:p14="http://schemas.microsoft.com/office/powerpoint/2010/main" val="8757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Meta-Analysis of SCAF Duration and Stroke Risk: </a:t>
            </a:r>
            <a:r>
              <a:rPr lang="en-US" sz="3200" dirty="0" smtClean="0"/>
              <a:t>Rahimi Eur Heart J 2017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800" y="2815772"/>
            <a:ext cx="28007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Unclear, and low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isk of stroke for</a:t>
            </a:r>
          </a:p>
          <a:p>
            <a:r>
              <a:rPr lang="en-US" sz="2400" dirty="0" smtClean="0"/>
              <a:t>SCAF of short and 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edium duration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34" y="1552873"/>
            <a:ext cx="6316822" cy="521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679048" y="2028463"/>
            <a:ext cx="10640992" cy="182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Only longer-lasting, higher-burden sub-clinical AF appears to increase stroke risk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en-CA" dirty="0">
                <a:solidFill>
                  <a:srgbClr val="FFFF00"/>
                </a:solidFill>
              </a:rPr>
              <a:t>Bleeding Complications with OAC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562581" y="1020833"/>
          <a:ext cx="8914919" cy="510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6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0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7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0265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Major</a:t>
                      </a:r>
                      <a:r>
                        <a:rPr lang="en-CA" sz="2400" baseline="0" dirty="0"/>
                        <a:t> Bleeding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Fatal Bleeding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9636">
                <a:tc>
                  <a:txBody>
                    <a:bodyPr/>
                    <a:lstStyle/>
                    <a:p>
                      <a:r>
                        <a:rPr lang="en-CA" dirty="0"/>
                        <a:t>ACTIVE-W</a:t>
                      </a:r>
                    </a:p>
                    <a:p>
                      <a:r>
                        <a:rPr lang="en-CA" dirty="0"/>
                        <a:t>   Warfarin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r>
                        <a:rPr lang="en-CA" dirty="0"/>
                        <a:t>2.2%/year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r>
                        <a:rPr lang="en-CA" dirty="0"/>
                        <a:t>0.26%/year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1916">
                <a:tc>
                  <a:txBody>
                    <a:bodyPr/>
                    <a:lstStyle/>
                    <a:p>
                      <a:r>
                        <a:rPr lang="en-CA" dirty="0" smtClean="0"/>
                        <a:t>ARISTOTLE</a:t>
                      </a:r>
                    </a:p>
                    <a:p>
                      <a:r>
                        <a:rPr lang="en-CA" dirty="0" smtClean="0"/>
                        <a:t>   Warfarin</a:t>
                      </a:r>
                    </a:p>
                    <a:p>
                      <a:r>
                        <a:rPr lang="en-CA" dirty="0" smtClean="0"/>
                        <a:t>   Apixaban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3.1%/year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2.1%/year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dirty="0" smtClean="0"/>
                        <a:t>0.34%/year</a:t>
                      </a:r>
                    </a:p>
                    <a:p>
                      <a:pPr algn="ctr"/>
                      <a:r>
                        <a:rPr lang="en-CA" dirty="0" smtClean="0"/>
                        <a:t>0.2%/year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5043993"/>
                  </a:ext>
                </a:extLst>
              </a:tr>
              <a:tr h="1101916">
                <a:tc>
                  <a:txBody>
                    <a:bodyPr/>
                    <a:lstStyle/>
                    <a:p>
                      <a:r>
                        <a:rPr lang="en-CA" dirty="0"/>
                        <a:t>RE-LY</a:t>
                      </a:r>
                    </a:p>
                    <a:p>
                      <a:r>
                        <a:rPr lang="en-CA" dirty="0"/>
                        <a:t>    Warfarin</a:t>
                      </a:r>
                    </a:p>
                    <a:p>
                      <a:r>
                        <a:rPr lang="en-CA" baseline="0" dirty="0"/>
                        <a:t>     Dabigatran – 150 BID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r>
                        <a:rPr lang="en-CA" dirty="0"/>
                        <a:t>3.4%/year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3.1%/year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1916">
                <a:tc>
                  <a:txBody>
                    <a:bodyPr/>
                    <a:lstStyle/>
                    <a:p>
                      <a:r>
                        <a:rPr lang="en-CA" dirty="0"/>
                        <a:t>ROCKET-AF</a:t>
                      </a:r>
                    </a:p>
                    <a:p>
                      <a:r>
                        <a:rPr lang="en-CA" baseline="0" dirty="0"/>
                        <a:t>    Warfarin</a:t>
                      </a:r>
                    </a:p>
                    <a:p>
                      <a:r>
                        <a:rPr lang="en-CA" dirty="0"/>
                        <a:t>     Rivaroxaban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r>
                        <a:rPr lang="en-CA" dirty="0"/>
                        <a:t>3.4%/year</a:t>
                      </a:r>
                    </a:p>
                    <a:p>
                      <a:pPr algn="ctr"/>
                      <a:r>
                        <a:rPr lang="en-CA" dirty="0"/>
                        <a:t>3.6%/year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r>
                        <a:rPr lang="en-CA" dirty="0"/>
                        <a:t>0.5%/year</a:t>
                      </a:r>
                    </a:p>
                    <a:p>
                      <a:pPr algn="ctr"/>
                      <a:r>
                        <a:rPr lang="en-CA" dirty="0"/>
                        <a:t>0.2%/year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61660" y="6212167"/>
            <a:ext cx="571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….and pacemaker patients are older</a:t>
            </a:r>
          </a:p>
        </p:txBody>
      </p:sp>
    </p:spTree>
    <p:extLst>
      <p:ext uri="{BB962C8B-B14F-4D97-AF65-F5344CB8AC3E}">
        <p14:creationId xmlns:p14="http://schemas.microsoft.com/office/powerpoint/2010/main" val="34859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Age and Major Bleeding Risk: AVERROES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KH Ng; Age and Aging 2016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075884"/>
              </p:ext>
            </p:extLst>
          </p:nvPr>
        </p:nvGraphicFramePr>
        <p:xfrm>
          <a:off x="2189544" y="1953133"/>
          <a:ext cx="7812911" cy="357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428">
                  <a:extLst>
                    <a:ext uri="{9D8B030D-6E8A-4147-A177-3AD203B41FA5}">
                      <a16:colId xmlns="" xmlns:a16="http://schemas.microsoft.com/office/drawing/2014/main" val="250430606"/>
                    </a:ext>
                  </a:extLst>
                </a:gridCol>
                <a:gridCol w="2764738">
                  <a:extLst>
                    <a:ext uri="{9D8B030D-6E8A-4147-A177-3AD203B41FA5}">
                      <a16:colId xmlns="" xmlns:a16="http://schemas.microsoft.com/office/drawing/2014/main" val="2344382021"/>
                    </a:ext>
                  </a:extLst>
                </a:gridCol>
                <a:gridCol w="3167745">
                  <a:extLst>
                    <a:ext uri="{9D8B030D-6E8A-4147-A177-3AD203B41FA5}">
                      <a16:colId xmlns="" xmlns:a16="http://schemas.microsoft.com/office/drawing/2014/main" val="553258861"/>
                    </a:ext>
                  </a:extLst>
                </a:gridCol>
              </a:tblGrid>
              <a:tr h="1319541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Age &lt; 75 years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Age ≥ 75 years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46954631"/>
                  </a:ext>
                </a:extLst>
              </a:tr>
              <a:tr h="9405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ASA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0.7%/year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2.2%/year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85661481"/>
                  </a:ext>
                </a:extLst>
              </a:tr>
              <a:tr h="13195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Apixaban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0.8%/year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2.6%/year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07094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9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SCAF and Stroke: The Decision to Treat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Must weigh risks and benefits of NOAC therapy</a:t>
            </a:r>
          </a:p>
          <a:p>
            <a:pPr lvl="1"/>
            <a:r>
              <a:rPr lang="en-CA" dirty="0" smtClean="0"/>
              <a:t>Absolute stroke risk is lower than with AF</a:t>
            </a:r>
          </a:p>
          <a:p>
            <a:pPr lvl="1"/>
            <a:r>
              <a:rPr lang="en-CA" dirty="0" smtClean="0"/>
              <a:t>Risk of bleeding with NOAC is higher than in younger patients</a:t>
            </a:r>
          </a:p>
          <a:p>
            <a:endParaRPr lang="en-CA" dirty="0" smtClean="0"/>
          </a:p>
          <a:p>
            <a:r>
              <a:rPr lang="en-CA" dirty="0" smtClean="0"/>
              <a:t>Must assume that RRR for NOAC therapy is the same as for AF</a:t>
            </a:r>
          </a:p>
          <a:p>
            <a:pPr lvl="1"/>
            <a:r>
              <a:rPr lang="en-CA" dirty="0" smtClean="0"/>
              <a:t>Which may or may not be true</a:t>
            </a:r>
          </a:p>
          <a:p>
            <a:pPr lvl="1"/>
            <a:r>
              <a:rPr lang="en-CA" dirty="0" smtClean="0"/>
              <a:t>Not all strokes in AF or SCAF are preventable with OAC</a:t>
            </a:r>
          </a:p>
        </p:txBody>
      </p:sp>
    </p:spTree>
    <p:extLst>
      <p:ext uri="{BB962C8B-B14F-4D97-AF65-F5344CB8AC3E}">
        <p14:creationId xmlns:p14="http://schemas.microsoft.com/office/powerpoint/2010/main" val="19900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" y="0"/>
            <a:ext cx="11900848" cy="1468005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Relation between AF and Stroke</a:t>
            </a: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09" y="1235993"/>
            <a:ext cx="4730870" cy="551071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742596" y="3302353"/>
            <a:ext cx="21645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ASSERT study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en-CA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Brambatti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Circulation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200" y="3040743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Only 15% of patients</a:t>
            </a:r>
          </a:p>
          <a:p>
            <a:r>
              <a:rPr lang="en-US" sz="2000" dirty="0" smtClean="0"/>
              <a:t>with</a:t>
            </a:r>
            <a:r>
              <a:rPr lang="en-US" sz="2000" dirty="0"/>
              <a:t> </a:t>
            </a:r>
            <a:r>
              <a:rPr lang="en-US" sz="2000" dirty="0" smtClean="0"/>
              <a:t>SCAF-associated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troke had SCAF within</a:t>
            </a:r>
          </a:p>
          <a:p>
            <a:r>
              <a:rPr lang="en-US" sz="2000" dirty="0" smtClean="0"/>
              <a:t>3 months of their stroke</a:t>
            </a:r>
          </a:p>
        </p:txBody>
      </p:sp>
    </p:spTree>
    <p:extLst>
      <p:ext uri="{BB962C8B-B14F-4D97-AF65-F5344CB8AC3E}">
        <p14:creationId xmlns:p14="http://schemas.microsoft.com/office/powerpoint/2010/main" val="8443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07" y="338246"/>
            <a:ext cx="8079228" cy="1339947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SCAF, Stroke Sub-Type and Severity in ASSERT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51639" y="1959855"/>
          <a:ext cx="9802592" cy="465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Document" r:id="rId3" imgW="5949456" imgH="2827277" progId="Word.Document.12">
                  <p:embed/>
                </p:oleObj>
              </mc:Choice>
              <mc:Fallback>
                <p:oleObj name="Document" r:id="rId3" imgW="5949456" imgH="28272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1639" y="1959855"/>
                        <a:ext cx="9802592" cy="465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4" y="2888343"/>
            <a:ext cx="26821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Patients with </a:t>
            </a:r>
            <a:br>
              <a:rPr lang="en-US" sz="2400" dirty="0" smtClean="0"/>
            </a:br>
            <a:r>
              <a:rPr lang="en-US" sz="2400" dirty="0" smtClean="0"/>
              <a:t>SCAF have stroke</a:t>
            </a:r>
          </a:p>
          <a:p>
            <a:r>
              <a:rPr lang="en-US" sz="2400" dirty="0" smtClean="0"/>
              <a:t>from a variety of</a:t>
            </a:r>
          </a:p>
          <a:p>
            <a:r>
              <a:rPr lang="en-US" sz="2400" dirty="0" smtClean="0"/>
              <a:t>mechanisms – </a:t>
            </a:r>
          </a:p>
          <a:p>
            <a:r>
              <a:rPr lang="en-US" sz="2400" dirty="0" smtClean="0"/>
              <a:t>many of which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re not embolic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4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Stroke in Anticoagulated AF Patients</a:t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sz="2400" dirty="0" smtClean="0">
                <a:solidFill>
                  <a:schemeClr val="tx1"/>
                </a:solidFill>
              </a:rPr>
              <a:t>RE-LY, Connolly SJ, NEJM 2009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59" y="2885243"/>
            <a:ext cx="37600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Even with anticoagulation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atients with AF still have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troke (1% per year on </a:t>
            </a:r>
          </a:p>
          <a:p>
            <a:r>
              <a:rPr lang="en-US" sz="2400" dirty="0" smtClean="0"/>
              <a:t>Dabi 150 BID)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663" y="1420813"/>
            <a:ext cx="7181307" cy="52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20783" y="192087"/>
            <a:ext cx="10997023" cy="1261263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FFFF00"/>
                </a:solidFill>
                <a:ea typeface="ＭＳ Ｐゴシック" pitchFamily="-108" charset="-128"/>
              </a:rPr>
              <a:t>CRYPTOGENIC STROKE: CRYSTAL-AF </a:t>
            </a:r>
            <a:r>
              <a:rPr lang="en-US" altLang="en-US" sz="3200" dirty="0">
                <a:solidFill>
                  <a:srgbClr val="FFFF00"/>
                </a:solidFill>
                <a:ea typeface="ＭＳ Ｐゴシック" pitchFamily="-108" charset="-128"/>
              </a:rPr>
              <a:t>Trial: </a:t>
            </a:r>
            <a:r>
              <a:rPr lang="en-US" altLang="en-US" sz="3200" dirty="0" smtClean="0">
                <a:solidFill>
                  <a:srgbClr val="FFFF00"/>
                </a:solidFill>
                <a:ea typeface="ＭＳ Ｐゴシック" pitchFamily="-108" charset="-128"/>
              </a:rPr>
              <a:t>AF</a:t>
            </a:r>
            <a:r>
              <a:rPr lang="en-US" altLang="en-US" sz="3200" dirty="0">
                <a:solidFill>
                  <a:srgbClr val="FFFF00"/>
                </a:solidFill>
                <a:ea typeface="ＭＳ Ｐゴシック" pitchFamily="-108" charset="-128"/>
              </a:rPr>
              <a:t/>
            </a:r>
            <a:br>
              <a:rPr lang="en-US" altLang="en-US" sz="3200" dirty="0">
                <a:solidFill>
                  <a:srgbClr val="FFFF00"/>
                </a:solidFill>
                <a:ea typeface="ＭＳ Ｐゴシック" pitchFamily="-108" charset="-128"/>
              </a:rPr>
            </a:br>
            <a:r>
              <a:rPr lang="en-US" altLang="en-US" sz="3200" dirty="0">
                <a:solidFill>
                  <a:schemeClr val="tx1"/>
                </a:solidFill>
                <a:ea typeface="ＭＳ Ｐゴシック" pitchFamily="-108" charset="-128"/>
              </a:rPr>
              <a:t>R. Bernstein </a:t>
            </a:r>
            <a:r>
              <a:rPr lang="en-US" altLang="en-US" sz="3200" dirty="0" smtClean="0">
                <a:solidFill>
                  <a:schemeClr val="tx1"/>
                </a:solidFill>
                <a:ea typeface="ＭＳ Ｐゴシック" pitchFamily="-108" charset="-128"/>
              </a:rPr>
              <a:t>NEJM 2014</a:t>
            </a:r>
            <a:endParaRPr lang="en-US" altLang="en-US" sz="3200" dirty="0">
              <a:solidFill>
                <a:schemeClr val="tx1"/>
              </a:solidFill>
              <a:ea typeface="ＭＳ Ｐゴシック" pitchFamily="-108" charset="-128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874963" y="6416675"/>
            <a:ext cx="666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8" charset="-128"/>
                <a:cs typeface="+mn-cs"/>
              </a:rPr>
              <a:t>Rate of detection in ICM arm was 30.0% vs 3.0% in control arm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409700"/>
            <a:ext cx="6802438" cy="47831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29" y="944880"/>
            <a:ext cx="4108636" cy="141732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76899" y="1272248"/>
            <a:ext cx="6381751" cy="75402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Apixaban for the Reduction of Thrombo-Embolism in Device-Detected Sub-Clinical Atrial Fibrillation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15636" y="4608346"/>
            <a:ext cx="1091064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n-US" sz="4000" kern="0" dirty="0" smtClean="0"/>
              <a:t>What is SCAF?</a:t>
            </a:r>
          </a:p>
          <a:p>
            <a:pPr defTabSz="914400"/>
            <a:r>
              <a:rPr lang="en-US" sz="4000" kern="0" dirty="0" smtClean="0"/>
              <a:t>How is it different than clinical AF?</a:t>
            </a:r>
            <a:endParaRPr lang="en-US" sz="4000" kern="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1130364" y="2822026"/>
            <a:ext cx="1019592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defTabSz="914400"/>
            <a:r>
              <a:rPr lang="en-US" sz="4800" kern="0" dirty="0" smtClean="0">
                <a:solidFill>
                  <a:srgbClr val="FFFF00"/>
                </a:solidFill>
              </a:rPr>
              <a:t>Management of Subclinical Atrial Fibrillation (SCAF)</a:t>
            </a:r>
          </a:p>
        </p:txBody>
      </p:sp>
    </p:spTree>
    <p:extLst>
      <p:ext uri="{BB962C8B-B14F-4D97-AF65-F5344CB8AC3E}">
        <p14:creationId xmlns:p14="http://schemas.microsoft.com/office/powerpoint/2010/main" val="3457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think-cell Slide" r:id="rId31" imgW="6350000" imgH="6350000" progId="">
                  <p:embed/>
                </p:oleObj>
              </mc:Choice>
              <mc:Fallback>
                <p:oleObj name="think-cell Slide" r:id="rId31" imgW="6350000" imgH="6350000" progId="">
                  <p:embed/>
                  <p:pic>
                    <p:nvPicPr>
                      <p:cNvPr id="56322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Rectangle 2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136774" y="578763"/>
            <a:ext cx="8278814" cy="430887"/>
          </a:xfrm>
        </p:spPr>
        <p:txBody>
          <a:bodyPr/>
          <a:lstStyle/>
          <a:p>
            <a:pPr marL="3175"/>
            <a:r>
              <a:rPr lang="en-US" dirty="0"/>
              <a:t>NAVIGATE-ESUS Trial Design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6325" name="Rectangle 37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000783" y="1178418"/>
            <a:ext cx="8323262" cy="336287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3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28" name="Content Placeholder 2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2000782" y="1180249"/>
            <a:ext cx="8323262" cy="2616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C008C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Prospective, randomized, double-blind, active-comparator, event-driven, superiority, phase III study</a:t>
            </a:r>
          </a:p>
        </p:txBody>
      </p:sp>
      <p:sp>
        <p:nvSpPr>
          <p:cNvPr id="26" name="Textfeld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9134834" y="2395962"/>
            <a:ext cx="887587" cy="91309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54864" rIns="54864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628650" indent="-1714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 month 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post study drug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observation period</a:t>
            </a:r>
          </a:p>
        </p:txBody>
      </p:sp>
      <p:sp>
        <p:nvSpPr>
          <p:cNvPr id="20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079207" y="2395962"/>
            <a:ext cx="3016250" cy="1538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noAutofit/>
          </a:bodyPr>
          <a:lstStyle>
            <a:lvl1pPr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Rivaroxaban 15 mg od  	  n ~ 3,500</a:t>
            </a:r>
          </a:p>
        </p:txBody>
      </p:sp>
      <p:sp>
        <p:nvSpPr>
          <p:cNvPr id="56334" name="Text Box 3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067533" y="2447039"/>
            <a:ext cx="9001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 ~7,000</a:t>
            </a:r>
          </a:p>
        </p:txBody>
      </p:sp>
      <p:sp>
        <p:nvSpPr>
          <p:cNvPr id="37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079208" y="3041818"/>
            <a:ext cx="3038475" cy="176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noAutofit/>
          </a:bodyPr>
          <a:lstStyle>
            <a:lvl1pPr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ASA 100 mg od	  n ~ 3,500</a:t>
            </a:r>
          </a:p>
        </p:txBody>
      </p:sp>
      <p:sp>
        <p:nvSpPr>
          <p:cNvPr id="19" name="Line 26"/>
          <p:cNvSpPr>
            <a:spLocks noChangeShapeType="1"/>
          </p:cNvSpPr>
          <p:nvPr>
            <p:custDataLst>
              <p:tags r:id="rId10"/>
            </p:custDataLst>
          </p:nvPr>
        </p:nvSpPr>
        <p:spPr bwMode="gray">
          <a:xfrm>
            <a:off x="5688545" y="2569278"/>
            <a:ext cx="3455988" cy="333375"/>
          </a:xfrm>
          <a:custGeom>
            <a:avLst/>
            <a:gdLst>
              <a:gd name="T0" fmla="*/ 0 w 2687"/>
              <a:gd name="T1" fmla="*/ 300038 h 189"/>
              <a:gd name="T2" fmla="*/ 509980 w 2687"/>
              <a:gd name="T3" fmla="*/ 0 h 189"/>
              <a:gd name="T4" fmla="*/ 4322762 w 2687"/>
              <a:gd name="T5" fmla="*/ 0 h 189"/>
              <a:gd name="T6" fmla="*/ 0 60000 65536"/>
              <a:gd name="T7" fmla="*/ 0 60000 65536"/>
              <a:gd name="T8" fmla="*/ 0 60000 65536"/>
              <a:gd name="T9" fmla="*/ 0 w 2687"/>
              <a:gd name="T10" fmla="*/ 0 h 189"/>
              <a:gd name="T11" fmla="*/ 2687 w 2687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7" h="189">
                <a:moveTo>
                  <a:pt x="0" y="189"/>
                </a:moveTo>
                <a:lnTo>
                  <a:pt x="317" y="0"/>
                </a:lnTo>
                <a:lnTo>
                  <a:pt x="2687" y="0"/>
                </a:ln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6" name="Line 27"/>
          <p:cNvSpPr>
            <a:spLocks noChangeShapeType="1"/>
          </p:cNvSpPr>
          <p:nvPr>
            <p:custDataLst>
              <p:tags r:id="rId11"/>
            </p:custDataLst>
          </p:nvPr>
        </p:nvSpPr>
        <p:spPr bwMode="gray">
          <a:xfrm>
            <a:off x="5679020" y="2884934"/>
            <a:ext cx="3455988" cy="331787"/>
          </a:xfrm>
          <a:custGeom>
            <a:avLst/>
            <a:gdLst>
              <a:gd name="T0" fmla="*/ 4327525 w 2694"/>
              <a:gd name="T1" fmla="*/ 347663 h 219"/>
              <a:gd name="T2" fmla="*/ 486726 w 2694"/>
              <a:gd name="T3" fmla="*/ 347663 h 219"/>
              <a:gd name="T4" fmla="*/ 0 w 2694"/>
              <a:gd name="T5" fmla="*/ 0 h 219"/>
              <a:gd name="T6" fmla="*/ 0 60000 65536"/>
              <a:gd name="T7" fmla="*/ 0 60000 65536"/>
              <a:gd name="T8" fmla="*/ 0 60000 65536"/>
              <a:gd name="T9" fmla="*/ 0 w 2694"/>
              <a:gd name="T10" fmla="*/ 0 h 219"/>
              <a:gd name="T11" fmla="*/ 2694 w 2694"/>
              <a:gd name="T12" fmla="*/ 219 h 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94" h="219">
                <a:moveTo>
                  <a:pt x="2694" y="219"/>
                </a:moveTo>
                <a:lnTo>
                  <a:pt x="303" y="219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6340" name="Text Box 8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10401" y="3850615"/>
            <a:ext cx="33983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Day 1</a:t>
            </a:r>
          </a:p>
        </p:txBody>
      </p:sp>
      <p:sp>
        <p:nvSpPr>
          <p:cNvPr id="56341" name="Line 9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493283" y="3110771"/>
            <a:ext cx="0" cy="76248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42" name="Rechteck 5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5067531" y="1979206"/>
            <a:ext cx="5256516" cy="18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C008C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Enrollment ~24 months; minimum treatment ~6 months; study duration ~36 months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Estimated mean treatment duration 6 - 24 months; </a:t>
            </a:r>
          </a:p>
        </p:txBody>
      </p:sp>
      <p:sp>
        <p:nvSpPr>
          <p:cNvPr id="56343" name="Text Box 9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47933" y="3886662"/>
            <a:ext cx="9939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Efficacy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Cut-off Date</a:t>
            </a:r>
          </a:p>
        </p:txBody>
      </p:sp>
      <p:sp>
        <p:nvSpPr>
          <p:cNvPr id="56344" name="Text Box 9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87484" y="3863315"/>
            <a:ext cx="269875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EOS</a:t>
            </a:r>
          </a:p>
        </p:txBody>
      </p:sp>
      <p:sp>
        <p:nvSpPr>
          <p:cNvPr id="56346" name="Line 9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9084845" y="3307208"/>
            <a:ext cx="0" cy="58265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47" name="Line 9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0116845" y="3330468"/>
            <a:ext cx="0" cy="53284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48" name="Text Box 9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44070" y="4012540"/>
            <a:ext cx="1220788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Randomization</a:t>
            </a:r>
          </a:p>
        </p:txBody>
      </p:sp>
      <p:cxnSp>
        <p:nvCxnSpPr>
          <p:cNvPr id="56349" name="Straight Connector 46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5480584" y="3769170"/>
            <a:ext cx="3616137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350" name="Straight Connector 47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>
            <a:off x="9071446" y="3769170"/>
            <a:ext cx="1057275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0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9440634" y="3809056"/>
            <a:ext cx="37554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30±7 days</a:t>
            </a:r>
          </a:p>
        </p:txBody>
      </p:sp>
      <p:sp>
        <p:nvSpPr>
          <p:cNvPr id="56353" name="TextBox 3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50114" y="1845161"/>
            <a:ext cx="5335345" cy="1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Target RRR 30%; superiority w/ 90% power </a:t>
            </a: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α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=0.05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Oval 32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309133" y="2702222"/>
            <a:ext cx="400050" cy="4016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</a:t>
            </a:r>
          </a:p>
        </p:txBody>
      </p:sp>
      <p:cxnSp>
        <p:nvCxnSpPr>
          <p:cNvPr id="56339" name="AutoShape 31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gray">
          <a:xfrm>
            <a:off x="4997983" y="2903039"/>
            <a:ext cx="330200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hteck 27"/>
          <p:cNvSpPr/>
          <p:nvPr/>
        </p:nvSpPr>
        <p:spPr>
          <a:xfrm>
            <a:off x="1986460" y="4814096"/>
            <a:ext cx="8392669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October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2017: Study stopped early for futility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600" b="1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Comparable efficacy between rivaroxaban and aspirin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Increased bleeding in rivaroxaban arm (though overall rates were low)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3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28993" y="4299041"/>
            <a:ext cx="3273730" cy="1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Randomization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7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days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6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month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after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acute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ESUS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Box 3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51885" y="1556792"/>
            <a:ext cx="5335345" cy="1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C008C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~460 sites in 31 countries</a:t>
            </a:r>
          </a:p>
        </p:txBody>
      </p:sp>
      <p:sp>
        <p:nvSpPr>
          <p:cNvPr id="31" name="Textfeld 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2069046" y="1592797"/>
            <a:ext cx="2888973" cy="2725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Patients with recent ischemic stroke 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visualized by brain CT or MRI that is  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lacunar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(subcortical infarct ≤1.5 cm)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absence of cervical carotid  atherosclerotic  artery stenosis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&gt; 50% or occlusion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atrial fibrillation after ≥ 24 hours cardiac rhythm monitoring</a:t>
            </a:r>
          </a:p>
          <a:p>
            <a:pPr marL="228600" marR="0" lvl="0" indent="-22860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176213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intra-cardiac thrombus on transthoracic echocardiography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176213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other specific etiology  for cause of stroke (eg, arteritis, dissection, migraine/ vasospasm, drug abuse)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</a:tabLst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Age ≥ 50 years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152400"/>
            <a:ext cx="3505200" cy="685800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225F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7000 patients at 460 sites in 31 countries; 450 primary events;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225F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expected event rate 3.8%/yr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566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358431" y="4734520"/>
            <a:ext cx="6852492" cy="165253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77" y="304799"/>
            <a:ext cx="10972800" cy="1557051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What do the NAVIGATE-ESUS results mean for ARTESiA?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573" y="2000709"/>
            <a:ext cx="10786446" cy="2463418"/>
          </a:xfrm>
        </p:spPr>
        <p:txBody>
          <a:bodyPr/>
          <a:lstStyle/>
          <a:p>
            <a:r>
              <a:rPr lang="en-US" dirty="0" smtClean="0"/>
              <a:t>Bias towards anticoagulating patients with prior stroke and SCAF may change… more equipoise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Previous Stroke or TIA + SCAF = eligible for ARTESiA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699122"/>
              </p:ext>
            </p:extLst>
          </p:nvPr>
        </p:nvGraphicFramePr>
        <p:xfrm>
          <a:off x="5630106" y="4956365"/>
          <a:ext cx="3323415" cy="11582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309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24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History of: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Stroke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4.1%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922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4.6%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1112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4768" y="4956365"/>
            <a:ext cx="3299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ARTESiA Baseline Data:</a:t>
            </a:r>
          </a:p>
          <a:p>
            <a:r>
              <a:rPr lang="en-US" dirty="0" smtClean="0"/>
              <a:t>as of Sep.19, 2018</a:t>
            </a:r>
          </a:p>
          <a:p>
            <a:r>
              <a:rPr lang="en-US" dirty="0" smtClean="0"/>
              <a:t>N = 1935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40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57" y="2084005"/>
            <a:ext cx="3398193" cy="418886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409709" cy="1231901"/>
          </a:xfrm>
        </p:spPr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Sub-Clinical AF: Beyond the Pacemaker Population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5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738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  <a:cs typeface="Helvetica" panose="020B0604020202020204" pitchFamily="34" charset="0"/>
              </a:rPr>
              <a:t>ASSERT-II</a:t>
            </a:r>
            <a:endParaRPr lang="en-US" dirty="0">
              <a:solidFill>
                <a:srgbClr val="FFFF00"/>
              </a:solidFill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244616"/>
            <a:ext cx="11096626" cy="4351338"/>
          </a:xfrm>
        </p:spPr>
        <p:txBody>
          <a:bodyPr>
            <a:normAutofit/>
          </a:bodyPr>
          <a:lstStyle/>
          <a:p>
            <a:r>
              <a:rPr lang="en-CA" sz="3200" dirty="0">
                <a:latin typeface="Helvetica" panose="020B0604020202020204" pitchFamily="34" charset="0"/>
                <a:cs typeface="Helvetica" panose="020B0604020202020204" pitchFamily="34" charset="0"/>
              </a:rPr>
              <a:t>Patients, without prior AF, attending cardiology/neurology outpatient </a:t>
            </a:r>
            <a:r>
              <a:rPr lang="en-CA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clinics</a:t>
            </a:r>
          </a:p>
          <a:p>
            <a:pPr marL="0" indent="0">
              <a:buNone/>
            </a:pPr>
            <a:endParaRPr lang="en-C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CA" sz="3200" dirty="0">
                <a:latin typeface="Helvetica" panose="020B0604020202020204" pitchFamily="34" charset="0"/>
                <a:cs typeface="Helvetica" panose="020B0604020202020204" pitchFamily="34" charset="0"/>
              </a:rPr>
              <a:t>St. Jude Medical Confirm (DM2100) loop recorder implanted with at least 9 months follow </a:t>
            </a:r>
            <a:r>
              <a:rPr lang="en-CA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up</a:t>
            </a:r>
          </a:p>
          <a:p>
            <a:pPr marL="0" indent="0">
              <a:buNone/>
            </a:pPr>
            <a:endParaRPr lang="en-C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CA" sz="3200" dirty="0">
                <a:latin typeface="Helvetica" panose="020B0604020202020204" pitchFamily="34" charset="0"/>
                <a:cs typeface="Helvetica" panose="020B0604020202020204" pitchFamily="34" charset="0"/>
              </a:rPr>
              <a:t>Primary outcome of SCAF ≥ 5 minutes in duration</a:t>
            </a:r>
          </a:p>
          <a:p>
            <a:pPr marL="0" indent="0">
              <a:buNone/>
            </a:pPr>
            <a:endParaRPr lang="en-CA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CA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CA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8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7" y="428571"/>
            <a:ext cx="2667005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308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cs typeface="Helvetica" panose="020B0604020202020204" pitchFamily="34" charset="0"/>
              </a:rPr>
              <a:t>Detailed Inclusion Criteria</a:t>
            </a:r>
            <a:endParaRPr lang="en-US" dirty="0">
              <a:solidFill>
                <a:srgbClr val="FFFF00"/>
              </a:solidFill>
              <a:cs typeface="Helvetic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752600"/>
            <a:ext cx="11239501" cy="4591050"/>
          </a:xfrm>
        </p:spPr>
        <p:txBody>
          <a:bodyPr>
            <a:normAutofit fontScale="55000" lnSpcReduction="20000"/>
          </a:bodyPr>
          <a:lstStyle/>
          <a:p>
            <a:r>
              <a:rPr lang="en-CA" sz="5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Age ≥ 65</a:t>
            </a:r>
          </a:p>
          <a:p>
            <a:pPr marL="0" indent="0">
              <a:buNone/>
            </a:pPr>
            <a:r>
              <a:rPr lang="en-CA" sz="5100" u="sng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CA" sz="51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nd</a:t>
            </a:r>
          </a:p>
          <a:p>
            <a:pPr>
              <a:defRPr/>
            </a:pPr>
            <a:r>
              <a:rPr lang="en-US" sz="5100" dirty="0">
                <a:latin typeface="Helvetica" panose="020B0604020202020204" pitchFamily="34" charset="0"/>
                <a:cs typeface="Helvetica" panose="020B0604020202020204" pitchFamily="34" charset="0"/>
              </a:rPr>
              <a:t>One of </a:t>
            </a:r>
            <a:r>
              <a:rPr lang="en-US" sz="5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sz="5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2" indent="0">
              <a:spcBef>
                <a:spcPts val="1000"/>
              </a:spcBef>
              <a:buNone/>
              <a:defRPr/>
            </a:pPr>
            <a:r>
              <a:rPr lang="en-US" sz="4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-CHA</a:t>
            </a:r>
            <a:r>
              <a:rPr lang="en-US" sz="47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4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DS</a:t>
            </a:r>
            <a:r>
              <a:rPr lang="en-US" sz="47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4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-VASc ≥ 2</a:t>
            </a:r>
          </a:p>
          <a:p>
            <a:pPr marL="457200" lvl="2" indent="0">
              <a:spcBef>
                <a:spcPts val="1000"/>
              </a:spcBef>
              <a:buNone/>
              <a:defRPr/>
            </a:pPr>
            <a:r>
              <a:rPr lang="en-US" sz="4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-Obstructive </a:t>
            </a:r>
            <a:r>
              <a:rPr lang="en-US" sz="4700" dirty="0">
                <a:latin typeface="Helvetica" panose="020B0604020202020204" pitchFamily="34" charset="0"/>
                <a:cs typeface="Helvetica" panose="020B0604020202020204" pitchFamily="34" charset="0"/>
              </a:rPr>
              <a:t>sleep apnea </a:t>
            </a:r>
            <a:endParaRPr lang="en-US" sz="47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2" indent="0">
              <a:spcBef>
                <a:spcPts val="1000"/>
              </a:spcBef>
              <a:buNone/>
              <a:defRPr/>
            </a:pPr>
            <a:r>
              <a:rPr lang="en-US" sz="4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-BMI </a:t>
            </a:r>
            <a:r>
              <a:rPr lang="en-US" sz="4700" dirty="0">
                <a:latin typeface="Helvetica" panose="020B0604020202020204" pitchFamily="34" charset="0"/>
                <a:cs typeface="Helvetica" panose="020B0604020202020204" pitchFamily="34" charset="0"/>
              </a:rPr>
              <a:t>&gt;</a:t>
            </a:r>
            <a:r>
              <a:rPr lang="en-US" sz="4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en-US" sz="51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en-US" sz="51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pPr>
              <a:defRPr/>
            </a:pPr>
            <a:r>
              <a:rPr lang="en-US" sz="5100" dirty="0">
                <a:latin typeface="Helvetica" panose="020B0604020202020204" pitchFamily="34" charset="0"/>
                <a:cs typeface="Helvetica" panose="020B0604020202020204" pitchFamily="34" charset="0"/>
              </a:rPr>
              <a:t>One of :</a:t>
            </a:r>
          </a:p>
          <a:p>
            <a:pPr marL="457200" lvl="2" indent="0">
              <a:spcBef>
                <a:spcPts val="1000"/>
              </a:spcBef>
              <a:buNone/>
              <a:defRPr/>
            </a:pPr>
            <a:r>
              <a:rPr lang="en-US" sz="4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-Left </a:t>
            </a:r>
            <a:r>
              <a:rPr lang="en-US" sz="4700" dirty="0">
                <a:latin typeface="Helvetica" panose="020B0604020202020204" pitchFamily="34" charset="0"/>
                <a:cs typeface="Helvetica" panose="020B0604020202020204" pitchFamily="34" charset="0"/>
              </a:rPr>
              <a:t>atrial volume ≥ 58ml or LA diameter ≥ </a:t>
            </a:r>
            <a:r>
              <a:rPr lang="en-US" sz="4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4.4cm</a:t>
            </a:r>
          </a:p>
          <a:p>
            <a:pPr marL="457200" lvl="2" indent="0">
              <a:spcBef>
                <a:spcPts val="1000"/>
              </a:spcBef>
              <a:buNone/>
              <a:defRPr/>
            </a:pPr>
            <a:r>
              <a:rPr lang="en-US" sz="4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-Serum </a:t>
            </a:r>
            <a:r>
              <a:rPr lang="en-US" sz="4700" dirty="0">
                <a:latin typeface="Helvetica" panose="020B0604020202020204" pitchFamily="34" charset="0"/>
                <a:cs typeface="Helvetica" panose="020B0604020202020204" pitchFamily="34" charset="0"/>
              </a:rPr>
              <a:t>NT-ProBNP ≥ 290 pg/mL</a:t>
            </a:r>
          </a:p>
          <a:p>
            <a:pPr marL="0" indent="0">
              <a:buNone/>
            </a:pPr>
            <a:endParaRPr lang="en-CA" sz="3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CA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CA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CA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8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7" y="428571"/>
            <a:ext cx="2667005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83" y="340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cs typeface="Helvetica" panose="020B0604020202020204" pitchFamily="34" charset="0"/>
              </a:rPr>
              <a:t>Patient Characteristics (N=256)</a:t>
            </a:r>
            <a:endParaRPr lang="en-US" sz="3600" dirty="0">
              <a:solidFill>
                <a:srgbClr val="FFFF00"/>
              </a:solidFill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8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7" y="428571"/>
            <a:ext cx="2667005" cy="765050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1828801" y="1281755"/>
          <a:ext cx="8093808" cy="51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5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7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Age, mean±SD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73.85</a:t>
                      </a:r>
                      <a:r>
                        <a:rPr lang="en-CA" sz="2000" b="1" u="none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±</a:t>
                      </a: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6.24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Female, n(%)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88 (34.4)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Caucasian, n(%)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246 (96.1)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History of Hypertension, n(%)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188 (73.4)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Heart</a:t>
                      </a:r>
                      <a:r>
                        <a:rPr lang="en-CA" sz="2000" b="1" kern="1200" baseline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failure</a:t>
                      </a:r>
                      <a:r>
                        <a:rPr lang="en-CA" sz="2000" b="1" kern="12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n(%)</a:t>
                      </a:r>
                      <a:endParaRPr lang="en-CA" sz="2000" b="1" kern="1200" dirty="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 (8.6)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Diabetes, n(%)</a:t>
                      </a:r>
                      <a:endParaRPr lang="en-CA" sz="2000" b="1" kern="1200" dirty="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 (25.0)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Prior stroke, TIA or SE, n(%)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123 (48.0)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Sleep Apnea, n(%)</a:t>
                      </a:r>
                      <a:endParaRPr lang="en-CA" sz="2000" b="1" kern="1200" dirty="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 (11.3)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BMI</a:t>
                      </a:r>
                      <a:endParaRPr lang="en-CA" sz="2000" b="1" kern="1200" dirty="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28.69±4.64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38097" marR="38097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Valvular</a:t>
                      </a:r>
                      <a:r>
                        <a:rPr lang="en-CA" sz="2000" b="1" kern="1200" baseline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Heart</a:t>
                      </a:r>
                      <a:r>
                        <a:rPr lang="en-CA" sz="2000" b="1" kern="12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Disease, n(%)</a:t>
                      </a:r>
                      <a:endParaRPr lang="en-CA" sz="2000" b="1" kern="1200" dirty="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 (14.5)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</a:t>
                      </a:r>
                      <a:r>
                        <a:rPr lang="en-CA" sz="2000" b="1" kern="1200" baseline="-250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CA" sz="2000" b="1" kern="12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DS</a:t>
                      </a:r>
                      <a:r>
                        <a:rPr lang="en-CA" sz="2000" b="1" kern="1200" baseline="-250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CA" sz="2000" b="1" kern="12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-VASc, mean±SD</a:t>
                      </a:r>
                      <a:endParaRPr lang="en-CA" sz="2000" b="1" kern="1200" dirty="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>
                    <a:lnL w="12700" cmpd="sng">
                      <a:noFill/>
                    </a:lnL>
                    <a:lnR w="12700" cmpd="sng">
                      <a:noFill/>
                    </a:ln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4.14</a:t>
                      </a:r>
                      <a:r>
                        <a:rPr lang="en-CA" sz="2000" b="1" u="none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±1.36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>
                    <a:lnL w="12700" cmpd="sng">
                      <a:noFill/>
                    </a:lnL>
                    <a:lnR w="12700" cmpd="sng">
                      <a:noFill/>
                    </a:ln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 diameter (cm), mean±SD</a:t>
                      </a:r>
                      <a:endParaRPr lang="en-CA" sz="2000" b="1" kern="12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7" marR="91437" marT="45703" marB="4570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4.74</a:t>
                      </a:r>
                      <a:r>
                        <a:rPr lang="en-CA" sz="2000" b="1" u="none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±0.79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 volume (ml), mean±SD</a:t>
                      </a:r>
                      <a:endParaRPr lang="en-CA" sz="2000" b="1" kern="12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7" marR="91437" marT="45703" marB="4570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76.53</a:t>
                      </a:r>
                      <a:r>
                        <a:rPr lang="en-CA" sz="2000" b="1" u="none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±20.61</a:t>
                      </a:r>
                      <a:endParaRPr lang="en-CA" sz="20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0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856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cs typeface="Helvetica" panose="020B0604020202020204" pitchFamily="34" charset="0"/>
              </a:rPr>
              <a:t>Incidence of SCAF</a:t>
            </a:r>
            <a:endParaRPr lang="en-US" dirty="0">
              <a:solidFill>
                <a:srgbClr val="FFFF00"/>
              </a:solidFill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8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7" y="428571"/>
            <a:ext cx="2667005" cy="7650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7623210" y="1463039"/>
            <a:ext cx="3466592" cy="526243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8106" y="2053644"/>
            <a:ext cx="44880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CA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34.4% (27.7% </a:t>
            </a:r>
            <a:r>
              <a:rPr lang="en-C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42.3</a:t>
            </a:r>
            <a:r>
              <a:rPr lang="en-CA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CA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0496" y="1525941"/>
            <a:ext cx="35655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C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per year (95% CI)</a:t>
            </a:r>
            <a:endParaRPr lang="en-C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0" y="1463040"/>
            <a:ext cx="6748272" cy="524865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600121" y="3048812"/>
            <a:ext cx="3565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C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21.8% (16.7% –</a:t>
            </a:r>
            <a:r>
              <a:rPr lang="en-C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27.8%)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14538" y="4544929"/>
            <a:ext cx="358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CA" sz="2400" b="1" dirty="0">
                <a:solidFill>
                  <a:srgbClr val="FFA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7.1% (4.5% – </a:t>
            </a:r>
            <a:r>
              <a:rPr lang="en-CA" sz="2400" b="1" dirty="0" smtClean="0">
                <a:solidFill>
                  <a:srgbClr val="FFA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10.6</a:t>
            </a:r>
            <a:r>
              <a:rPr lang="en-CA" sz="2400" b="1" dirty="0">
                <a:solidFill>
                  <a:srgbClr val="FFA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09746" y="5098903"/>
            <a:ext cx="303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CA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2.7% (1.2% </a:t>
            </a: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CA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5.0%)</a:t>
            </a:r>
            <a:endParaRPr lang="en-CA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0" y="1463040"/>
            <a:ext cx="6748272" cy="5248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0" y="1463040"/>
            <a:ext cx="6748272" cy="52486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0" y="1463040"/>
            <a:ext cx="6748272" cy="52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56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cs typeface="Helvetica" panose="020B0604020202020204" pitchFamily="34" charset="0"/>
              </a:rPr>
              <a:t>SCAF ≥ 5 Minutes by Sub-Group</a:t>
            </a:r>
            <a:endParaRPr lang="en-US" sz="4000" dirty="0">
              <a:solidFill>
                <a:srgbClr val="FFFF00"/>
              </a:solidFill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8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7" y="428571"/>
            <a:ext cx="2667005" cy="765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24" y="1070307"/>
            <a:ext cx="7223760" cy="54178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3575" y="1057275"/>
            <a:ext cx="7210425" cy="542925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 dirty="0">
              <a:solidFill>
                <a:prstClr val="white"/>
              </a:solidFill>
            </a:endParaRPr>
          </a:p>
        </p:txBody>
      </p:sp>
      <p:cxnSp>
        <p:nvCxnSpPr>
          <p:cNvPr id="12" name="Rechte verbindingslijn met pijl 11"/>
          <p:cNvCxnSpPr/>
          <p:nvPr/>
        </p:nvCxnSpPr>
        <p:spPr bwMode="auto">
          <a:xfrm flipH="1">
            <a:off x="8735391" y="2440609"/>
            <a:ext cx="65156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Rechte verbindingslijn met pijl 12"/>
          <p:cNvCxnSpPr/>
          <p:nvPr/>
        </p:nvCxnSpPr>
        <p:spPr bwMode="auto">
          <a:xfrm flipH="1">
            <a:off x="8733183" y="5641009"/>
            <a:ext cx="65156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583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Conclusions of ASSERT-II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SCAF is VERY common in older individuals with cardiovascular conditions but without a pacemaker/ICD</a:t>
            </a:r>
          </a:p>
          <a:p>
            <a:endParaRPr lang="en-US" dirty="0" smtClean="0"/>
          </a:p>
          <a:p>
            <a:r>
              <a:rPr lang="en-US" dirty="0" smtClean="0"/>
              <a:t>Need to determine how to treat SCAF in pacemaker/ICD patients today, as it has major implications for the more general population!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What is Atrial Fibrillation?</a:t>
            </a:r>
            <a:endParaRPr lang="en-CA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89370" y="1951830"/>
            <a:ext cx="5543550" cy="4209409"/>
          </a:xfrm>
        </p:spPr>
        <p:txBody>
          <a:bodyPr/>
          <a:lstStyle/>
          <a:p>
            <a:r>
              <a:rPr lang="en-CA" dirty="0" smtClean="0"/>
              <a:t>Cohort studies such as Framingham performed 12-lead ECG 1-2/year</a:t>
            </a:r>
          </a:p>
          <a:p>
            <a:r>
              <a:rPr lang="en-CA" dirty="0" smtClean="0"/>
              <a:t>70-80% of patients in RCTs of anticoagulation had persistent or permanent AF (those with paroxysmal had to have high burden)</a:t>
            </a:r>
            <a:endParaRPr lang="en-CA" dirty="0"/>
          </a:p>
        </p:txBody>
      </p:sp>
      <p:pic>
        <p:nvPicPr>
          <p:cNvPr id="14339" name="Picture 3" descr="C:\Docs\images\ECG\AF\AF #1170822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" y="2073907"/>
            <a:ext cx="5857270" cy="39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96567" y="4743382"/>
            <a:ext cx="11633201" cy="16858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FFFF00"/>
                </a:solidFill>
              </a:rPr>
              <a:t>SCAF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>
                <a:solidFill>
                  <a:srgbClr val="FFFFFF"/>
                </a:solidFill>
              </a:rPr>
              <a:t>is a variant of clinical AF but differs in that SCAF:</a:t>
            </a:r>
          </a:p>
          <a:p>
            <a:pPr lvl="1"/>
            <a:r>
              <a:rPr lang="nl-NL" sz="2400" dirty="0">
                <a:solidFill>
                  <a:srgbClr val="FFFFFF"/>
                </a:solidFill>
              </a:rPr>
              <a:t>would not be detected by means other than an implanted device with </a:t>
            </a:r>
            <a:r>
              <a:rPr lang="nl-NL" sz="2400" u="sng" dirty="0" smtClean="0">
                <a:solidFill>
                  <a:srgbClr val="FFFFFF"/>
                </a:solidFill>
              </a:rPr>
              <a:t>continuous (24/7) long-term </a:t>
            </a:r>
            <a:r>
              <a:rPr lang="nl-NL" sz="2400" u="sng" dirty="0">
                <a:solidFill>
                  <a:srgbClr val="FFFFFF"/>
                </a:solidFill>
              </a:rPr>
              <a:t>recording</a:t>
            </a:r>
            <a:endParaRPr lang="en-GB" sz="2400" u="sng" dirty="0">
              <a:solidFill>
                <a:srgbClr val="FFFFFF"/>
              </a:solidFill>
            </a:endParaRPr>
          </a:p>
          <a:p>
            <a:pPr lvl="1"/>
            <a:r>
              <a:rPr lang="en-GB" sz="2400" dirty="0" smtClean="0">
                <a:solidFill>
                  <a:srgbClr val="FFFFFF"/>
                </a:solidFill>
              </a:rPr>
              <a:t>is </a:t>
            </a:r>
            <a:r>
              <a:rPr lang="en-GB" sz="2400" dirty="0">
                <a:solidFill>
                  <a:srgbClr val="FFFFFF"/>
                </a:solidFill>
              </a:rPr>
              <a:t>often asymptomatic; episodes short in </a:t>
            </a:r>
            <a:r>
              <a:rPr lang="en-GB" sz="2400" dirty="0" smtClean="0">
                <a:solidFill>
                  <a:srgbClr val="FFFFFF"/>
                </a:solidFill>
              </a:rPr>
              <a:t>duration (minutes to hours)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96567" y="135055"/>
            <a:ext cx="10972800" cy="1672695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SubClinical Atrial Fibrillation D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etected </a:t>
            </a: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by C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ardiac </a:t>
            </a: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D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evices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39890" r="9148" b="28967"/>
          <a:stretch/>
        </p:blipFill>
        <p:spPr bwMode="auto">
          <a:xfrm>
            <a:off x="1128646" y="1945908"/>
            <a:ext cx="10574539" cy="225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5562" y="4359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CA" sz="4800" dirty="0" smtClean="0">
                <a:solidFill>
                  <a:srgbClr val="FFFF00"/>
                </a:solidFill>
              </a:rPr>
              <a:t>ASSERT, NEJM 2012 </a:t>
            </a:r>
            <a:r>
              <a:rPr lang="en-CA" sz="3200" dirty="0" smtClean="0">
                <a:solidFill>
                  <a:srgbClr val="FFFF00"/>
                </a:solidFill>
              </a:rPr>
              <a:t/>
            </a:r>
            <a:br>
              <a:rPr lang="en-CA" sz="3200" dirty="0" smtClean="0">
                <a:solidFill>
                  <a:srgbClr val="FFFF00"/>
                </a:solidFill>
              </a:rPr>
            </a:br>
            <a:r>
              <a:rPr lang="en-CA" sz="3200" dirty="0" smtClean="0">
                <a:solidFill>
                  <a:schemeClr val="tx1"/>
                </a:solidFill>
              </a:rPr>
              <a:t>Atrial </a:t>
            </a:r>
            <a:r>
              <a:rPr lang="en-CA" sz="3200" dirty="0">
                <a:solidFill>
                  <a:schemeClr val="tx1"/>
                </a:solidFill>
              </a:rPr>
              <a:t>Tachyarrhythmia &gt; 6 min, &gt;190 bpm</a:t>
            </a:r>
            <a:r>
              <a:rPr lang="en-CA" sz="3200" dirty="0">
                <a:solidFill>
                  <a:srgbClr val="FFFF00"/>
                </a:solidFill>
              </a:rPr>
              <a:t/>
            </a:r>
            <a:br>
              <a:rPr lang="en-CA" sz="3200" dirty="0">
                <a:solidFill>
                  <a:srgbClr val="FFFF00"/>
                </a:solidFill>
              </a:rPr>
            </a:br>
            <a:endParaRPr lang="en-CA" sz="2400" dirty="0">
              <a:solidFill>
                <a:srgbClr val="FFFF00"/>
              </a:solidFill>
            </a:endParaRPr>
          </a:p>
        </p:txBody>
      </p:sp>
      <p:grpSp>
        <p:nvGrpSpPr>
          <p:cNvPr id="10243" name="Group 4"/>
          <p:cNvGrpSpPr>
            <a:grpSpLocks noChangeAspect="1"/>
          </p:cNvGrpSpPr>
          <p:nvPr/>
        </p:nvGrpSpPr>
        <p:grpSpPr bwMode="auto">
          <a:xfrm>
            <a:off x="2744948" y="1700956"/>
            <a:ext cx="7040403" cy="5079827"/>
            <a:chOff x="-25" y="96"/>
            <a:chExt cx="5785" cy="4175"/>
          </a:xfrm>
        </p:grpSpPr>
        <p:sp>
          <p:nvSpPr>
            <p:cNvPr id="102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98"/>
              <a:ext cx="5760" cy="412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7" name="Freeform 5"/>
            <p:cNvSpPr>
              <a:spLocks/>
            </p:cNvSpPr>
            <p:nvPr/>
          </p:nvSpPr>
          <p:spPr bwMode="auto">
            <a:xfrm>
              <a:off x="671" y="843"/>
              <a:ext cx="5074" cy="2737"/>
            </a:xfrm>
            <a:custGeom>
              <a:avLst/>
              <a:gdLst>
                <a:gd name="T0" fmla="*/ 26 w 5074"/>
                <a:gd name="T1" fmla="*/ 2619 h 2737"/>
                <a:gd name="T2" fmla="*/ 56 w 5074"/>
                <a:gd name="T3" fmla="*/ 2564 h 2737"/>
                <a:gd name="T4" fmla="*/ 84 w 5074"/>
                <a:gd name="T5" fmla="*/ 2513 h 2737"/>
                <a:gd name="T6" fmla="*/ 120 w 5074"/>
                <a:gd name="T7" fmla="*/ 2481 h 2737"/>
                <a:gd name="T8" fmla="*/ 146 w 5074"/>
                <a:gd name="T9" fmla="*/ 2432 h 2737"/>
                <a:gd name="T10" fmla="*/ 186 w 5074"/>
                <a:gd name="T11" fmla="*/ 2392 h 2737"/>
                <a:gd name="T12" fmla="*/ 216 w 5074"/>
                <a:gd name="T13" fmla="*/ 2344 h 2737"/>
                <a:gd name="T14" fmla="*/ 256 w 5074"/>
                <a:gd name="T15" fmla="*/ 2315 h 2737"/>
                <a:gd name="T16" fmla="*/ 283 w 5074"/>
                <a:gd name="T17" fmla="*/ 2272 h 2737"/>
                <a:gd name="T18" fmla="*/ 312 w 5074"/>
                <a:gd name="T19" fmla="*/ 2210 h 2737"/>
                <a:gd name="T20" fmla="*/ 342 w 5074"/>
                <a:gd name="T21" fmla="*/ 2159 h 2737"/>
                <a:gd name="T22" fmla="*/ 379 w 5074"/>
                <a:gd name="T23" fmla="*/ 2122 h 2737"/>
                <a:gd name="T24" fmla="*/ 419 w 5074"/>
                <a:gd name="T25" fmla="*/ 2082 h 2737"/>
                <a:gd name="T26" fmla="*/ 451 w 5074"/>
                <a:gd name="T27" fmla="*/ 2047 h 2737"/>
                <a:gd name="T28" fmla="*/ 481 w 5074"/>
                <a:gd name="T29" fmla="*/ 2007 h 2737"/>
                <a:gd name="T30" fmla="*/ 529 w 5074"/>
                <a:gd name="T31" fmla="*/ 1968 h 2737"/>
                <a:gd name="T32" fmla="*/ 559 w 5074"/>
                <a:gd name="T33" fmla="*/ 1927 h 2737"/>
                <a:gd name="T34" fmla="*/ 591 w 5074"/>
                <a:gd name="T35" fmla="*/ 1889 h 2737"/>
                <a:gd name="T36" fmla="*/ 631 w 5074"/>
                <a:gd name="T37" fmla="*/ 1853 h 2737"/>
                <a:gd name="T38" fmla="*/ 674 w 5074"/>
                <a:gd name="T39" fmla="*/ 1824 h 2737"/>
                <a:gd name="T40" fmla="*/ 711 w 5074"/>
                <a:gd name="T41" fmla="*/ 1795 h 2737"/>
                <a:gd name="T42" fmla="*/ 750 w 5074"/>
                <a:gd name="T43" fmla="*/ 1768 h 2737"/>
                <a:gd name="T44" fmla="*/ 814 w 5074"/>
                <a:gd name="T45" fmla="*/ 1742 h 2737"/>
                <a:gd name="T46" fmla="*/ 890 w 5074"/>
                <a:gd name="T47" fmla="*/ 1720 h 2737"/>
                <a:gd name="T48" fmla="*/ 926 w 5074"/>
                <a:gd name="T49" fmla="*/ 1698 h 2737"/>
                <a:gd name="T50" fmla="*/ 1000 w 5074"/>
                <a:gd name="T51" fmla="*/ 1665 h 2737"/>
                <a:gd name="T52" fmla="*/ 1036 w 5074"/>
                <a:gd name="T53" fmla="*/ 1638 h 2737"/>
                <a:gd name="T54" fmla="*/ 1089 w 5074"/>
                <a:gd name="T55" fmla="*/ 1610 h 2737"/>
                <a:gd name="T56" fmla="*/ 1142 w 5074"/>
                <a:gd name="T57" fmla="*/ 1561 h 2737"/>
                <a:gd name="T58" fmla="*/ 1199 w 5074"/>
                <a:gd name="T59" fmla="*/ 1536 h 2737"/>
                <a:gd name="T60" fmla="*/ 1249 w 5074"/>
                <a:gd name="T61" fmla="*/ 1486 h 2737"/>
                <a:gd name="T62" fmla="*/ 1297 w 5074"/>
                <a:gd name="T63" fmla="*/ 1455 h 2737"/>
                <a:gd name="T64" fmla="*/ 1345 w 5074"/>
                <a:gd name="T65" fmla="*/ 1417 h 2737"/>
                <a:gd name="T66" fmla="*/ 1401 w 5074"/>
                <a:gd name="T67" fmla="*/ 1387 h 2737"/>
                <a:gd name="T68" fmla="*/ 1521 w 5074"/>
                <a:gd name="T69" fmla="*/ 1357 h 2737"/>
                <a:gd name="T70" fmla="*/ 1570 w 5074"/>
                <a:gd name="T71" fmla="*/ 1330 h 2737"/>
                <a:gd name="T72" fmla="*/ 1636 w 5074"/>
                <a:gd name="T73" fmla="*/ 1294 h 2737"/>
                <a:gd name="T74" fmla="*/ 1712 w 5074"/>
                <a:gd name="T75" fmla="*/ 1268 h 2737"/>
                <a:gd name="T76" fmla="*/ 1810 w 5074"/>
                <a:gd name="T77" fmla="*/ 1242 h 2737"/>
                <a:gd name="T78" fmla="*/ 1908 w 5074"/>
                <a:gd name="T79" fmla="*/ 1219 h 2737"/>
                <a:gd name="T80" fmla="*/ 2038 w 5074"/>
                <a:gd name="T81" fmla="*/ 1183 h 2737"/>
                <a:gd name="T82" fmla="*/ 2137 w 5074"/>
                <a:gd name="T83" fmla="*/ 1155 h 2737"/>
                <a:gd name="T84" fmla="*/ 2231 w 5074"/>
                <a:gd name="T85" fmla="*/ 1117 h 2737"/>
                <a:gd name="T86" fmla="*/ 2303 w 5074"/>
                <a:gd name="T87" fmla="*/ 1088 h 2737"/>
                <a:gd name="T88" fmla="*/ 2390 w 5074"/>
                <a:gd name="T89" fmla="*/ 1052 h 2737"/>
                <a:gd name="T90" fmla="*/ 2443 w 5074"/>
                <a:gd name="T91" fmla="*/ 1020 h 2737"/>
                <a:gd name="T92" fmla="*/ 2522 w 5074"/>
                <a:gd name="T93" fmla="*/ 980 h 2737"/>
                <a:gd name="T94" fmla="*/ 2588 w 5074"/>
                <a:gd name="T95" fmla="*/ 943 h 2737"/>
                <a:gd name="T96" fmla="*/ 2656 w 5074"/>
                <a:gd name="T97" fmla="*/ 899 h 2737"/>
                <a:gd name="T98" fmla="*/ 2732 w 5074"/>
                <a:gd name="T99" fmla="*/ 868 h 2737"/>
                <a:gd name="T100" fmla="*/ 2821 w 5074"/>
                <a:gd name="T101" fmla="*/ 827 h 2737"/>
                <a:gd name="T102" fmla="*/ 2878 w 5074"/>
                <a:gd name="T103" fmla="*/ 786 h 2737"/>
                <a:gd name="T104" fmla="*/ 2977 w 5074"/>
                <a:gd name="T105" fmla="*/ 746 h 2737"/>
                <a:gd name="T106" fmla="*/ 3087 w 5074"/>
                <a:gd name="T107" fmla="*/ 701 h 2737"/>
                <a:gd name="T108" fmla="*/ 3173 w 5074"/>
                <a:gd name="T109" fmla="*/ 649 h 2737"/>
                <a:gd name="T110" fmla="*/ 3342 w 5074"/>
                <a:gd name="T111" fmla="*/ 595 h 2737"/>
                <a:gd name="T112" fmla="*/ 3452 w 5074"/>
                <a:gd name="T113" fmla="*/ 537 h 2737"/>
                <a:gd name="T114" fmla="*/ 3668 w 5074"/>
                <a:gd name="T115" fmla="*/ 489 h 2737"/>
                <a:gd name="T116" fmla="*/ 3827 w 5074"/>
                <a:gd name="T117" fmla="*/ 420 h 2737"/>
                <a:gd name="T118" fmla="*/ 4049 w 5074"/>
                <a:gd name="T119" fmla="*/ 345 h 2737"/>
                <a:gd name="T120" fmla="*/ 4398 w 5074"/>
                <a:gd name="T121" fmla="*/ 246 h 2737"/>
                <a:gd name="T122" fmla="*/ 4603 w 5074"/>
                <a:gd name="T123" fmla="*/ 140 h 27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74"/>
                <a:gd name="T187" fmla="*/ 0 h 2737"/>
                <a:gd name="T188" fmla="*/ 5074 w 5074"/>
                <a:gd name="T189" fmla="*/ 2737 h 27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74" h="2737">
                  <a:moveTo>
                    <a:pt x="0" y="2737"/>
                  </a:moveTo>
                  <a:lnTo>
                    <a:pt x="4" y="2737"/>
                  </a:lnTo>
                  <a:lnTo>
                    <a:pt x="4" y="2706"/>
                  </a:lnTo>
                  <a:lnTo>
                    <a:pt x="7" y="2706"/>
                  </a:lnTo>
                  <a:lnTo>
                    <a:pt x="7" y="2685"/>
                  </a:lnTo>
                  <a:lnTo>
                    <a:pt x="10" y="2685"/>
                  </a:lnTo>
                  <a:lnTo>
                    <a:pt x="10" y="2671"/>
                  </a:lnTo>
                  <a:lnTo>
                    <a:pt x="14" y="2671"/>
                  </a:lnTo>
                  <a:lnTo>
                    <a:pt x="14" y="2658"/>
                  </a:lnTo>
                  <a:lnTo>
                    <a:pt x="16" y="2658"/>
                  </a:lnTo>
                  <a:lnTo>
                    <a:pt x="16" y="2646"/>
                  </a:lnTo>
                  <a:lnTo>
                    <a:pt x="20" y="2646"/>
                  </a:lnTo>
                  <a:lnTo>
                    <a:pt x="20" y="2632"/>
                  </a:lnTo>
                  <a:lnTo>
                    <a:pt x="24" y="2632"/>
                  </a:lnTo>
                  <a:lnTo>
                    <a:pt x="24" y="2631"/>
                  </a:lnTo>
                  <a:lnTo>
                    <a:pt x="26" y="2631"/>
                  </a:lnTo>
                  <a:lnTo>
                    <a:pt x="26" y="2619"/>
                  </a:lnTo>
                  <a:lnTo>
                    <a:pt x="30" y="2619"/>
                  </a:lnTo>
                  <a:lnTo>
                    <a:pt x="30" y="2616"/>
                  </a:lnTo>
                  <a:lnTo>
                    <a:pt x="34" y="2616"/>
                  </a:lnTo>
                  <a:lnTo>
                    <a:pt x="34" y="2608"/>
                  </a:lnTo>
                  <a:lnTo>
                    <a:pt x="36" y="2608"/>
                  </a:lnTo>
                  <a:lnTo>
                    <a:pt x="36" y="2602"/>
                  </a:lnTo>
                  <a:lnTo>
                    <a:pt x="40" y="2602"/>
                  </a:lnTo>
                  <a:lnTo>
                    <a:pt x="40" y="2593"/>
                  </a:lnTo>
                  <a:lnTo>
                    <a:pt x="44" y="2593"/>
                  </a:lnTo>
                  <a:lnTo>
                    <a:pt x="44" y="2585"/>
                  </a:lnTo>
                  <a:lnTo>
                    <a:pt x="46" y="2585"/>
                  </a:lnTo>
                  <a:lnTo>
                    <a:pt x="46" y="2579"/>
                  </a:lnTo>
                  <a:lnTo>
                    <a:pt x="50" y="2579"/>
                  </a:lnTo>
                  <a:lnTo>
                    <a:pt x="50" y="2572"/>
                  </a:lnTo>
                  <a:lnTo>
                    <a:pt x="54" y="2572"/>
                  </a:lnTo>
                  <a:lnTo>
                    <a:pt x="54" y="2564"/>
                  </a:lnTo>
                  <a:lnTo>
                    <a:pt x="56" y="2564"/>
                  </a:lnTo>
                  <a:lnTo>
                    <a:pt x="56" y="2560"/>
                  </a:lnTo>
                  <a:lnTo>
                    <a:pt x="60" y="2560"/>
                  </a:lnTo>
                  <a:lnTo>
                    <a:pt x="60" y="2554"/>
                  </a:lnTo>
                  <a:lnTo>
                    <a:pt x="64" y="2554"/>
                  </a:lnTo>
                  <a:lnTo>
                    <a:pt x="64" y="2547"/>
                  </a:lnTo>
                  <a:lnTo>
                    <a:pt x="66" y="2547"/>
                  </a:lnTo>
                  <a:lnTo>
                    <a:pt x="66" y="2542"/>
                  </a:lnTo>
                  <a:lnTo>
                    <a:pt x="70" y="2542"/>
                  </a:lnTo>
                  <a:lnTo>
                    <a:pt x="70" y="2534"/>
                  </a:lnTo>
                  <a:lnTo>
                    <a:pt x="74" y="2534"/>
                  </a:lnTo>
                  <a:lnTo>
                    <a:pt x="74" y="2532"/>
                  </a:lnTo>
                  <a:lnTo>
                    <a:pt x="76" y="2532"/>
                  </a:lnTo>
                  <a:lnTo>
                    <a:pt x="76" y="2522"/>
                  </a:lnTo>
                  <a:lnTo>
                    <a:pt x="80" y="2522"/>
                  </a:lnTo>
                  <a:lnTo>
                    <a:pt x="80" y="2516"/>
                  </a:lnTo>
                  <a:lnTo>
                    <a:pt x="84" y="2516"/>
                  </a:lnTo>
                  <a:lnTo>
                    <a:pt x="84" y="2513"/>
                  </a:lnTo>
                  <a:lnTo>
                    <a:pt x="86" y="2513"/>
                  </a:lnTo>
                  <a:lnTo>
                    <a:pt x="86" y="2509"/>
                  </a:lnTo>
                  <a:lnTo>
                    <a:pt x="90" y="2509"/>
                  </a:lnTo>
                  <a:lnTo>
                    <a:pt x="90" y="2507"/>
                  </a:lnTo>
                  <a:lnTo>
                    <a:pt x="94" y="2507"/>
                  </a:lnTo>
                  <a:lnTo>
                    <a:pt x="94" y="2503"/>
                  </a:lnTo>
                  <a:lnTo>
                    <a:pt x="96" y="2503"/>
                  </a:lnTo>
                  <a:lnTo>
                    <a:pt x="96" y="2497"/>
                  </a:lnTo>
                  <a:lnTo>
                    <a:pt x="100" y="2497"/>
                  </a:lnTo>
                  <a:lnTo>
                    <a:pt x="100" y="2493"/>
                  </a:lnTo>
                  <a:lnTo>
                    <a:pt x="104" y="2493"/>
                  </a:lnTo>
                  <a:lnTo>
                    <a:pt x="104" y="2490"/>
                  </a:lnTo>
                  <a:lnTo>
                    <a:pt x="110" y="2490"/>
                  </a:lnTo>
                  <a:lnTo>
                    <a:pt x="110" y="2487"/>
                  </a:lnTo>
                  <a:lnTo>
                    <a:pt x="116" y="2487"/>
                  </a:lnTo>
                  <a:lnTo>
                    <a:pt x="116" y="2481"/>
                  </a:lnTo>
                  <a:lnTo>
                    <a:pt x="120" y="2481"/>
                  </a:lnTo>
                  <a:lnTo>
                    <a:pt x="120" y="2474"/>
                  </a:lnTo>
                  <a:lnTo>
                    <a:pt x="124" y="2474"/>
                  </a:lnTo>
                  <a:lnTo>
                    <a:pt x="124" y="2472"/>
                  </a:lnTo>
                  <a:lnTo>
                    <a:pt x="126" y="2472"/>
                  </a:lnTo>
                  <a:lnTo>
                    <a:pt x="126" y="2465"/>
                  </a:lnTo>
                  <a:lnTo>
                    <a:pt x="130" y="2465"/>
                  </a:lnTo>
                  <a:lnTo>
                    <a:pt x="130" y="2463"/>
                  </a:lnTo>
                  <a:lnTo>
                    <a:pt x="134" y="2463"/>
                  </a:lnTo>
                  <a:lnTo>
                    <a:pt x="134" y="2459"/>
                  </a:lnTo>
                  <a:lnTo>
                    <a:pt x="136" y="2459"/>
                  </a:lnTo>
                  <a:lnTo>
                    <a:pt x="136" y="2452"/>
                  </a:lnTo>
                  <a:lnTo>
                    <a:pt x="140" y="2452"/>
                  </a:lnTo>
                  <a:lnTo>
                    <a:pt x="140" y="2446"/>
                  </a:lnTo>
                  <a:lnTo>
                    <a:pt x="144" y="2446"/>
                  </a:lnTo>
                  <a:lnTo>
                    <a:pt x="144" y="2438"/>
                  </a:lnTo>
                  <a:lnTo>
                    <a:pt x="146" y="2438"/>
                  </a:lnTo>
                  <a:lnTo>
                    <a:pt x="146" y="2432"/>
                  </a:lnTo>
                  <a:lnTo>
                    <a:pt x="150" y="2432"/>
                  </a:lnTo>
                  <a:lnTo>
                    <a:pt x="150" y="2428"/>
                  </a:lnTo>
                  <a:lnTo>
                    <a:pt x="154" y="2428"/>
                  </a:lnTo>
                  <a:lnTo>
                    <a:pt x="154" y="2417"/>
                  </a:lnTo>
                  <a:lnTo>
                    <a:pt x="156" y="2417"/>
                  </a:lnTo>
                  <a:lnTo>
                    <a:pt x="156" y="2413"/>
                  </a:lnTo>
                  <a:lnTo>
                    <a:pt x="160" y="2413"/>
                  </a:lnTo>
                  <a:lnTo>
                    <a:pt x="160" y="2411"/>
                  </a:lnTo>
                  <a:lnTo>
                    <a:pt x="164" y="2411"/>
                  </a:lnTo>
                  <a:lnTo>
                    <a:pt x="164" y="2405"/>
                  </a:lnTo>
                  <a:lnTo>
                    <a:pt x="166" y="2405"/>
                  </a:lnTo>
                  <a:lnTo>
                    <a:pt x="166" y="2401"/>
                  </a:lnTo>
                  <a:lnTo>
                    <a:pt x="176" y="2401"/>
                  </a:lnTo>
                  <a:lnTo>
                    <a:pt x="176" y="2399"/>
                  </a:lnTo>
                  <a:lnTo>
                    <a:pt x="183" y="2399"/>
                  </a:lnTo>
                  <a:lnTo>
                    <a:pt x="183" y="2392"/>
                  </a:lnTo>
                  <a:lnTo>
                    <a:pt x="186" y="2392"/>
                  </a:lnTo>
                  <a:lnTo>
                    <a:pt x="186" y="2387"/>
                  </a:lnTo>
                  <a:lnTo>
                    <a:pt x="190" y="2387"/>
                  </a:lnTo>
                  <a:lnTo>
                    <a:pt x="190" y="2377"/>
                  </a:lnTo>
                  <a:lnTo>
                    <a:pt x="196" y="2377"/>
                  </a:lnTo>
                  <a:lnTo>
                    <a:pt x="196" y="2371"/>
                  </a:lnTo>
                  <a:lnTo>
                    <a:pt x="200" y="2371"/>
                  </a:lnTo>
                  <a:lnTo>
                    <a:pt x="200" y="2365"/>
                  </a:lnTo>
                  <a:lnTo>
                    <a:pt x="203" y="2365"/>
                  </a:lnTo>
                  <a:lnTo>
                    <a:pt x="203" y="2361"/>
                  </a:lnTo>
                  <a:lnTo>
                    <a:pt x="206" y="2361"/>
                  </a:lnTo>
                  <a:lnTo>
                    <a:pt x="206" y="2359"/>
                  </a:lnTo>
                  <a:lnTo>
                    <a:pt x="210" y="2359"/>
                  </a:lnTo>
                  <a:lnTo>
                    <a:pt x="210" y="2355"/>
                  </a:lnTo>
                  <a:lnTo>
                    <a:pt x="213" y="2355"/>
                  </a:lnTo>
                  <a:lnTo>
                    <a:pt x="213" y="2353"/>
                  </a:lnTo>
                  <a:lnTo>
                    <a:pt x="216" y="2353"/>
                  </a:lnTo>
                  <a:lnTo>
                    <a:pt x="216" y="2344"/>
                  </a:lnTo>
                  <a:lnTo>
                    <a:pt x="220" y="2344"/>
                  </a:lnTo>
                  <a:lnTo>
                    <a:pt x="220" y="2342"/>
                  </a:lnTo>
                  <a:lnTo>
                    <a:pt x="223" y="2342"/>
                  </a:lnTo>
                  <a:lnTo>
                    <a:pt x="223" y="2336"/>
                  </a:lnTo>
                  <a:lnTo>
                    <a:pt x="230" y="2336"/>
                  </a:lnTo>
                  <a:lnTo>
                    <a:pt x="230" y="2332"/>
                  </a:lnTo>
                  <a:lnTo>
                    <a:pt x="236" y="2332"/>
                  </a:lnTo>
                  <a:lnTo>
                    <a:pt x="236" y="2330"/>
                  </a:lnTo>
                  <a:lnTo>
                    <a:pt x="240" y="2330"/>
                  </a:lnTo>
                  <a:lnTo>
                    <a:pt x="240" y="2324"/>
                  </a:lnTo>
                  <a:lnTo>
                    <a:pt x="246" y="2324"/>
                  </a:lnTo>
                  <a:lnTo>
                    <a:pt x="246" y="2320"/>
                  </a:lnTo>
                  <a:lnTo>
                    <a:pt x="250" y="2320"/>
                  </a:lnTo>
                  <a:lnTo>
                    <a:pt x="250" y="2318"/>
                  </a:lnTo>
                  <a:lnTo>
                    <a:pt x="253" y="2318"/>
                  </a:lnTo>
                  <a:lnTo>
                    <a:pt x="253" y="2315"/>
                  </a:lnTo>
                  <a:lnTo>
                    <a:pt x="256" y="2315"/>
                  </a:lnTo>
                  <a:lnTo>
                    <a:pt x="256" y="2309"/>
                  </a:lnTo>
                  <a:lnTo>
                    <a:pt x="259" y="2309"/>
                  </a:lnTo>
                  <a:lnTo>
                    <a:pt x="259" y="2306"/>
                  </a:lnTo>
                  <a:lnTo>
                    <a:pt x="263" y="2306"/>
                  </a:lnTo>
                  <a:lnTo>
                    <a:pt x="263" y="2300"/>
                  </a:lnTo>
                  <a:lnTo>
                    <a:pt x="266" y="2300"/>
                  </a:lnTo>
                  <a:lnTo>
                    <a:pt x="266" y="2291"/>
                  </a:lnTo>
                  <a:lnTo>
                    <a:pt x="269" y="2291"/>
                  </a:lnTo>
                  <a:lnTo>
                    <a:pt x="269" y="2283"/>
                  </a:lnTo>
                  <a:lnTo>
                    <a:pt x="273" y="2283"/>
                  </a:lnTo>
                  <a:lnTo>
                    <a:pt x="273" y="2280"/>
                  </a:lnTo>
                  <a:lnTo>
                    <a:pt x="276" y="2280"/>
                  </a:lnTo>
                  <a:lnTo>
                    <a:pt x="276" y="2277"/>
                  </a:lnTo>
                  <a:lnTo>
                    <a:pt x="279" y="2277"/>
                  </a:lnTo>
                  <a:lnTo>
                    <a:pt x="279" y="2274"/>
                  </a:lnTo>
                  <a:lnTo>
                    <a:pt x="283" y="2274"/>
                  </a:lnTo>
                  <a:lnTo>
                    <a:pt x="283" y="2272"/>
                  </a:lnTo>
                  <a:lnTo>
                    <a:pt x="286" y="2272"/>
                  </a:lnTo>
                  <a:lnTo>
                    <a:pt x="286" y="2268"/>
                  </a:lnTo>
                  <a:lnTo>
                    <a:pt x="289" y="2268"/>
                  </a:lnTo>
                  <a:lnTo>
                    <a:pt x="289" y="2261"/>
                  </a:lnTo>
                  <a:lnTo>
                    <a:pt x="293" y="2261"/>
                  </a:lnTo>
                  <a:lnTo>
                    <a:pt x="293" y="2257"/>
                  </a:lnTo>
                  <a:lnTo>
                    <a:pt x="296" y="2257"/>
                  </a:lnTo>
                  <a:lnTo>
                    <a:pt x="296" y="2251"/>
                  </a:lnTo>
                  <a:lnTo>
                    <a:pt x="299" y="2251"/>
                  </a:lnTo>
                  <a:lnTo>
                    <a:pt x="299" y="2243"/>
                  </a:lnTo>
                  <a:lnTo>
                    <a:pt x="303" y="2243"/>
                  </a:lnTo>
                  <a:lnTo>
                    <a:pt x="303" y="2229"/>
                  </a:lnTo>
                  <a:lnTo>
                    <a:pt x="306" y="2229"/>
                  </a:lnTo>
                  <a:lnTo>
                    <a:pt x="306" y="2217"/>
                  </a:lnTo>
                  <a:lnTo>
                    <a:pt x="309" y="2217"/>
                  </a:lnTo>
                  <a:lnTo>
                    <a:pt x="309" y="2210"/>
                  </a:lnTo>
                  <a:lnTo>
                    <a:pt x="312" y="2210"/>
                  </a:lnTo>
                  <a:lnTo>
                    <a:pt x="312" y="2204"/>
                  </a:lnTo>
                  <a:lnTo>
                    <a:pt x="316" y="2204"/>
                  </a:lnTo>
                  <a:lnTo>
                    <a:pt x="316" y="2200"/>
                  </a:lnTo>
                  <a:lnTo>
                    <a:pt x="319" y="2200"/>
                  </a:lnTo>
                  <a:lnTo>
                    <a:pt x="319" y="2193"/>
                  </a:lnTo>
                  <a:lnTo>
                    <a:pt x="322" y="2193"/>
                  </a:lnTo>
                  <a:lnTo>
                    <a:pt x="322" y="2187"/>
                  </a:lnTo>
                  <a:lnTo>
                    <a:pt x="326" y="2187"/>
                  </a:lnTo>
                  <a:lnTo>
                    <a:pt x="326" y="2179"/>
                  </a:lnTo>
                  <a:lnTo>
                    <a:pt x="329" y="2179"/>
                  </a:lnTo>
                  <a:lnTo>
                    <a:pt x="329" y="2173"/>
                  </a:lnTo>
                  <a:lnTo>
                    <a:pt x="332" y="2173"/>
                  </a:lnTo>
                  <a:lnTo>
                    <a:pt x="332" y="2168"/>
                  </a:lnTo>
                  <a:lnTo>
                    <a:pt x="339" y="2168"/>
                  </a:lnTo>
                  <a:lnTo>
                    <a:pt x="339" y="2162"/>
                  </a:lnTo>
                  <a:lnTo>
                    <a:pt x="342" y="2162"/>
                  </a:lnTo>
                  <a:lnTo>
                    <a:pt x="342" y="2159"/>
                  </a:lnTo>
                  <a:lnTo>
                    <a:pt x="345" y="2159"/>
                  </a:lnTo>
                  <a:lnTo>
                    <a:pt x="345" y="2152"/>
                  </a:lnTo>
                  <a:lnTo>
                    <a:pt x="349" y="2152"/>
                  </a:lnTo>
                  <a:lnTo>
                    <a:pt x="349" y="2140"/>
                  </a:lnTo>
                  <a:lnTo>
                    <a:pt x="352" y="2140"/>
                  </a:lnTo>
                  <a:lnTo>
                    <a:pt x="352" y="2137"/>
                  </a:lnTo>
                  <a:lnTo>
                    <a:pt x="355" y="2137"/>
                  </a:lnTo>
                  <a:lnTo>
                    <a:pt x="355" y="2133"/>
                  </a:lnTo>
                  <a:lnTo>
                    <a:pt x="359" y="2133"/>
                  </a:lnTo>
                  <a:lnTo>
                    <a:pt x="359" y="2130"/>
                  </a:lnTo>
                  <a:lnTo>
                    <a:pt x="365" y="2130"/>
                  </a:lnTo>
                  <a:lnTo>
                    <a:pt x="365" y="2127"/>
                  </a:lnTo>
                  <a:lnTo>
                    <a:pt x="369" y="2127"/>
                  </a:lnTo>
                  <a:lnTo>
                    <a:pt x="369" y="2124"/>
                  </a:lnTo>
                  <a:lnTo>
                    <a:pt x="375" y="2124"/>
                  </a:lnTo>
                  <a:lnTo>
                    <a:pt x="375" y="2122"/>
                  </a:lnTo>
                  <a:lnTo>
                    <a:pt x="379" y="2122"/>
                  </a:lnTo>
                  <a:lnTo>
                    <a:pt x="379" y="2113"/>
                  </a:lnTo>
                  <a:lnTo>
                    <a:pt x="389" y="2113"/>
                  </a:lnTo>
                  <a:lnTo>
                    <a:pt x="389" y="2111"/>
                  </a:lnTo>
                  <a:lnTo>
                    <a:pt x="392" y="2111"/>
                  </a:lnTo>
                  <a:lnTo>
                    <a:pt x="392" y="2108"/>
                  </a:lnTo>
                  <a:lnTo>
                    <a:pt x="399" y="2108"/>
                  </a:lnTo>
                  <a:lnTo>
                    <a:pt x="399" y="2107"/>
                  </a:lnTo>
                  <a:lnTo>
                    <a:pt x="402" y="2107"/>
                  </a:lnTo>
                  <a:lnTo>
                    <a:pt x="402" y="2102"/>
                  </a:lnTo>
                  <a:lnTo>
                    <a:pt x="405" y="2102"/>
                  </a:lnTo>
                  <a:lnTo>
                    <a:pt x="405" y="2098"/>
                  </a:lnTo>
                  <a:lnTo>
                    <a:pt x="412" y="2098"/>
                  </a:lnTo>
                  <a:lnTo>
                    <a:pt x="412" y="2089"/>
                  </a:lnTo>
                  <a:lnTo>
                    <a:pt x="415" y="2089"/>
                  </a:lnTo>
                  <a:lnTo>
                    <a:pt x="415" y="2087"/>
                  </a:lnTo>
                  <a:lnTo>
                    <a:pt x="419" y="2087"/>
                  </a:lnTo>
                  <a:lnTo>
                    <a:pt x="419" y="2082"/>
                  </a:lnTo>
                  <a:lnTo>
                    <a:pt x="421" y="2082"/>
                  </a:lnTo>
                  <a:lnTo>
                    <a:pt x="421" y="2076"/>
                  </a:lnTo>
                  <a:lnTo>
                    <a:pt x="425" y="2076"/>
                  </a:lnTo>
                  <a:lnTo>
                    <a:pt x="425" y="2073"/>
                  </a:lnTo>
                  <a:lnTo>
                    <a:pt x="429" y="2073"/>
                  </a:lnTo>
                  <a:lnTo>
                    <a:pt x="429" y="2071"/>
                  </a:lnTo>
                  <a:lnTo>
                    <a:pt x="431" y="2071"/>
                  </a:lnTo>
                  <a:lnTo>
                    <a:pt x="431" y="2070"/>
                  </a:lnTo>
                  <a:lnTo>
                    <a:pt x="435" y="2070"/>
                  </a:lnTo>
                  <a:lnTo>
                    <a:pt x="435" y="2062"/>
                  </a:lnTo>
                  <a:lnTo>
                    <a:pt x="439" y="2062"/>
                  </a:lnTo>
                  <a:lnTo>
                    <a:pt x="439" y="2056"/>
                  </a:lnTo>
                  <a:lnTo>
                    <a:pt x="441" y="2056"/>
                  </a:lnTo>
                  <a:lnTo>
                    <a:pt x="441" y="2052"/>
                  </a:lnTo>
                  <a:lnTo>
                    <a:pt x="445" y="2052"/>
                  </a:lnTo>
                  <a:lnTo>
                    <a:pt x="445" y="2047"/>
                  </a:lnTo>
                  <a:lnTo>
                    <a:pt x="451" y="2047"/>
                  </a:lnTo>
                  <a:lnTo>
                    <a:pt x="451" y="2041"/>
                  </a:lnTo>
                  <a:lnTo>
                    <a:pt x="455" y="2041"/>
                  </a:lnTo>
                  <a:lnTo>
                    <a:pt x="455" y="2038"/>
                  </a:lnTo>
                  <a:lnTo>
                    <a:pt x="459" y="2038"/>
                  </a:lnTo>
                  <a:lnTo>
                    <a:pt x="459" y="2031"/>
                  </a:lnTo>
                  <a:lnTo>
                    <a:pt x="465" y="2031"/>
                  </a:lnTo>
                  <a:lnTo>
                    <a:pt x="465" y="2029"/>
                  </a:lnTo>
                  <a:lnTo>
                    <a:pt x="469" y="2029"/>
                  </a:lnTo>
                  <a:lnTo>
                    <a:pt x="469" y="2025"/>
                  </a:lnTo>
                  <a:lnTo>
                    <a:pt x="471" y="2025"/>
                  </a:lnTo>
                  <a:lnTo>
                    <a:pt x="471" y="2022"/>
                  </a:lnTo>
                  <a:lnTo>
                    <a:pt x="475" y="2022"/>
                  </a:lnTo>
                  <a:lnTo>
                    <a:pt x="475" y="2018"/>
                  </a:lnTo>
                  <a:lnTo>
                    <a:pt x="479" y="2018"/>
                  </a:lnTo>
                  <a:lnTo>
                    <a:pt x="479" y="2009"/>
                  </a:lnTo>
                  <a:lnTo>
                    <a:pt x="481" y="2009"/>
                  </a:lnTo>
                  <a:lnTo>
                    <a:pt x="481" y="2007"/>
                  </a:lnTo>
                  <a:lnTo>
                    <a:pt x="485" y="2007"/>
                  </a:lnTo>
                  <a:lnTo>
                    <a:pt x="485" y="2004"/>
                  </a:lnTo>
                  <a:lnTo>
                    <a:pt x="489" y="2004"/>
                  </a:lnTo>
                  <a:lnTo>
                    <a:pt x="489" y="2002"/>
                  </a:lnTo>
                  <a:lnTo>
                    <a:pt x="495" y="2002"/>
                  </a:lnTo>
                  <a:lnTo>
                    <a:pt x="495" y="1997"/>
                  </a:lnTo>
                  <a:lnTo>
                    <a:pt x="505" y="1997"/>
                  </a:lnTo>
                  <a:lnTo>
                    <a:pt x="505" y="1993"/>
                  </a:lnTo>
                  <a:lnTo>
                    <a:pt x="509" y="1993"/>
                  </a:lnTo>
                  <a:lnTo>
                    <a:pt x="509" y="1984"/>
                  </a:lnTo>
                  <a:lnTo>
                    <a:pt x="515" y="1984"/>
                  </a:lnTo>
                  <a:lnTo>
                    <a:pt x="515" y="1981"/>
                  </a:lnTo>
                  <a:lnTo>
                    <a:pt x="521" y="1981"/>
                  </a:lnTo>
                  <a:lnTo>
                    <a:pt x="521" y="1970"/>
                  </a:lnTo>
                  <a:lnTo>
                    <a:pt x="525" y="1970"/>
                  </a:lnTo>
                  <a:lnTo>
                    <a:pt x="525" y="1968"/>
                  </a:lnTo>
                  <a:lnTo>
                    <a:pt x="529" y="1968"/>
                  </a:lnTo>
                  <a:lnTo>
                    <a:pt x="529" y="1961"/>
                  </a:lnTo>
                  <a:lnTo>
                    <a:pt x="531" y="1961"/>
                  </a:lnTo>
                  <a:lnTo>
                    <a:pt x="531" y="1957"/>
                  </a:lnTo>
                  <a:lnTo>
                    <a:pt x="535" y="1957"/>
                  </a:lnTo>
                  <a:lnTo>
                    <a:pt x="535" y="1952"/>
                  </a:lnTo>
                  <a:lnTo>
                    <a:pt x="539" y="1952"/>
                  </a:lnTo>
                  <a:lnTo>
                    <a:pt x="539" y="1945"/>
                  </a:lnTo>
                  <a:lnTo>
                    <a:pt x="541" y="1945"/>
                  </a:lnTo>
                  <a:lnTo>
                    <a:pt x="541" y="1940"/>
                  </a:lnTo>
                  <a:lnTo>
                    <a:pt x="545" y="1940"/>
                  </a:lnTo>
                  <a:lnTo>
                    <a:pt x="545" y="1939"/>
                  </a:lnTo>
                  <a:lnTo>
                    <a:pt x="551" y="1939"/>
                  </a:lnTo>
                  <a:lnTo>
                    <a:pt x="551" y="1934"/>
                  </a:lnTo>
                  <a:lnTo>
                    <a:pt x="555" y="1934"/>
                  </a:lnTo>
                  <a:lnTo>
                    <a:pt x="555" y="1932"/>
                  </a:lnTo>
                  <a:lnTo>
                    <a:pt x="559" y="1932"/>
                  </a:lnTo>
                  <a:lnTo>
                    <a:pt x="559" y="1927"/>
                  </a:lnTo>
                  <a:lnTo>
                    <a:pt x="561" y="1927"/>
                  </a:lnTo>
                  <a:lnTo>
                    <a:pt x="561" y="1922"/>
                  </a:lnTo>
                  <a:lnTo>
                    <a:pt x="569" y="1922"/>
                  </a:lnTo>
                  <a:lnTo>
                    <a:pt x="569" y="1917"/>
                  </a:lnTo>
                  <a:lnTo>
                    <a:pt x="571" y="1917"/>
                  </a:lnTo>
                  <a:lnTo>
                    <a:pt x="571" y="1914"/>
                  </a:lnTo>
                  <a:lnTo>
                    <a:pt x="575" y="1914"/>
                  </a:lnTo>
                  <a:lnTo>
                    <a:pt x="575" y="1909"/>
                  </a:lnTo>
                  <a:lnTo>
                    <a:pt x="578" y="1909"/>
                  </a:lnTo>
                  <a:lnTo>
                    <a:pt x="578" y="1904"/>
                  </a:lnTo>
                  <a:lnTo>
                    <a:pt x="581" y="1904"/>
                  </a:lnTo>
                  <a:lnTo>
                    <a:pt x="581" y="1901"/>
                  </a:lnTo>
                  <a:lnTo>
                    <a:pt x="585" y="1901"/>
                  </a:lnTo>
                  <a:lnTo>
                    <a:pt x="585" y="1894"/>
                  </a:lnTo>
                  <a:lnTo>
                    <a:pt x="588" y="1894"/>
                  </a:lnTo>
                  <a:lnTo>
                    <a:pt x="588" y="1889"/>
                  </a:lnTo>
                  <a:lnTo>
                    <a:pt x="591" y="1889"/>
                  </a:lnTo>
                  <a:lnTo>
                    <a:pt x="591" y="1886"/>
                  </a:lnTo>
                  <a:lnTo>
                    <a:pt x="598" y="1886"/>
                  </a:lnTo>
                  <a:lnTo>
                    <a:pt x="598" y="1878"/>
                  </a:lnTo>
                  <a:lnTo>
                    <a:pt x="601" y="1878"/>
                  </a:lnTo>
                  <a:lnTo>
                    <a:pt x="601" y="1876"/>
                  </a:lnTo>
                  <a:lnTo>
                    <a:pt x="605" y="1876"/>
                  </a:lnTo>
                  <a:lnTo>
                    <a:pt x="605" y="1871"/>
                  </a:lnTo>
                  <a:lnTo>
                    <a:pt x="608" y="1871"/>
                  </a:lnTo>
                  <a:lnTo>
                    <a:pt x="608" y="1866"/>
                  </a:lnTo>
                  <a:lnTo>
                    <a:pt x="615" y="1866"/>
                  </a:lnTo>
                  <a:lnTo>
                    <a:pt x="615" y="1862"/>
                  </a:lnTo>
                  <a:lnTo>
                    <a:pt x="625" y="1862"/>
                  </a:lnTo>
                  <a:lnTo>
                    <a:pt x="625" y="1859"/>
                  </a:lnTo>
                  <a:lnTo>
                    <a:pt x="627" y="1859"/>
                  </a:lnTo>
                  <a:lnTo>
                    <a:pt x="627" y="1855"/>
                  </a:lnTo>
                  <a:lnTo>
                    <a:pt x="631" y="1855"/>
                  </a:lnTo>
                  <a:lnTo>
                    <a:pt x="631" y="1853"/>
                  </a:lnTo>
                  <a:lnTo>
                    <a:pt x="637" y="1853"/>
                  </a:lnTo>
                  <a:lnTo>
                    <a:pt x="637" y="1851"/>
                  </a:lnTo>
                  <a:lnTo>
                    <a:pt x="647" y="1851"/>
                  </a:lnTo>
                  <a:lnTo>
                    <a:pt x="647" y="1848"/>
                  </a:lnTo>
                  <a:lnTo>
                    <a:pt x="651" y="1848"/>
                  </a:lnTo>
                  <a:lnTo>
                    <a:pt x="651" y="1846"/>
                  </a:lnTo>
                  <a:lnTo>
                    <a:pt x="654" y="1846"/>
                  </a:lnTo>
                  <a:lnTo>
                    <a:pt x="654" y="1839"/>
                  </a:lnTo>
                  <a:lnTo>
                    <a:pt x="657" y="1839"/>
                  </a:lnTo>
                  <a:lnTo>
                    <a:pt x="657" y="1836"/>
                  </a:lnTo>
                  <a:lnTo>
                    <a:pt x="661" y="1836"/>
                  </a:lnTo>
                  <a:lnTo>
                    <a:pt x="661" y="1831"/>
                  </a:lnTo>
                  <a:lnTo>
                    <a:pt x="667" y="1831"/>
                  </a:lnTo>
                  <a:lnTo>
                    <a:pt x="667" y="1826"/>
                  </a:lnTo>
                  <a:lnTo>
                    <a:pt x="671" y="1826"/>
                  </a:lnTo>
                  <a:lnTo>
                    <a:pt x="671" y="1824"/>
                  </a:lnTo>
                  <a:lnTo>
                    <a:pt x="674" y="1824"/>
                  </a:lnTo>
                  <a:lnTo>
                    <a:pt x="674" y="1822"/>
                  </a:lnTo>
                  <a:lnTo>
                    <a:pt x="677" y="1822"/>
                  </a:lnTo>
                  <a:lnTo>
                    <a:pt x="677" y="1819"/>
                  </a:lnTo>
                  <a:lnTo>
                    <a:pt x="681" y="1819"/>
                  </a:lnTo>
                  <a:lnTo>
                    <a:pt x="681" y="1817"/>
                  </a:lnTo>
                  <a:lnTo>
                    <a:pt x="691" y="1817"/>
                  </a:lnTo>
                  <a:lnTo>
                    <a:pt x="691" y="1814"/>
                  </a:lnTo>
                  <a:lnTo>
                    <a:pt x="694" y="1814"/>
                  </a:lnTo>
                  <a:lnTo>
                    <a:pt x="694" y="1812"/>
                  </a:lnTo>
                  <a:lnTo>
                    <a:pt x="697" y="1812"/>
                  </a:lnTo>
                  <a:lnTo>
                    <a:pt x="697" y="1805"/>
                  </a:lnTo>
                  <a:lnTo>
                    <a:pt x="704" y="1805"/>
                  </a:lnTo>
                  <a:lnTo>
                    <a:pt x="704" y="1800"/>
                  </a:lnTo>
                  <a:lnTo>
                    <a:pt x="707" y="1800"/>
                  </a:lnTo>
                  <a:lnTo>
                    <a:pt x="707" y="1797"/>
                  </a:lnTo>
                  <a:lnTo>
                    <a:pt x="711" y="1797"/>
                  </a:lnTo>
                  <a:lnTo>
                    <a:pt x="711" y="1795"/>
                  </a:lnTo>
                  <a:lnTo>
                    <a:pt x="714" y="1795"/>
                  </a:lnTo>
                  <a:lnTo>
                    <a:pt x="714" y="1793"/>
                  </a:lnTo>
                  <a:lnTo>
                    <a:pt x="717" y="1793"/>
                  </a:lnTo>
                  <a:lnTo>
                    <a:pt x="717" y="1788"/>
                  </a:lnTo>
                  <a:lnTo>
                    <a:pt x="724" y="1788"/>
                  </a:lnTo>
                  <a:lnTo>
                    <a:pt x="724" y="1785"/>
                  </a:lnTo>
                  <a:lnTo>
                    <a:pt x="731" y="1785"/>
                  </a:lnTo>
                  <a:lnTo>
                    <a:pt x="731" y="1783"/>
                  </a:lnTo>
                  <a:lnTo>
                    <a:pt x="734" y="1783"/>
                  </a:lnTo>
                  <a:lnTo>
                    <a:pt x="734" y="1776"/>
                  </a:lnTo>
                  <a:lnTo>
                    <a:pt x="737" y="1776"/>
                  </a:lnTo>
                  <a:lnTo>
                    <a:pt x="737" y="1773"/>
                  </a:lnTo>
                  <a:lnTo>
                    <a:pt x="744" y="1773"/>
                  </a:lnTo>
                  <a:lnTo>
                    <a:pt x="744" y="1771"/>
                  </a:lnTo>
                  <a:lnTo>
                    <a:pt x="747" y="1771"/>
                  </a:lnTo>
                  <a:lnTo>
                    <a:pt x="747" y="1768"/>
                  </a:lnTo>
                  <a:lnTo>
                    <a:pt x="750" y="1768"/>
                  </a:lnTo>
                  <a:lnTo>
                    <a:pt x="750" y="1766"/>
                  </a:lnTo>
                  <a:lnTo>
                    <a:pt x="757" y="1766"/>
                  </a:lnTo>
                  <a:lnTo>
                    <a:pt x="757" y="1763"/>
                  </a:lnTo>
                  <a:lnTo>
                    <a:pt x="764" y="1763"/>
                  </a:lnTo>
                  <a:lnTo>
                    <a:pt x="764" y="1759"/>
                  </a:lnTo>
                  <a:lnTo>
                    <a:pt x="767" y="1759"/>
                  </a:lnTo>
                  <a:lnTo>
                    <a:pt x="767" y="1756"/>
                  </a:lnTo>
                  <a:lnTo>
                    <a:pt x="770" y="1756"/>
                  </a:lnTo>
                  <a:lnTo>
                    <a:pt x="770" y="1754"/>
                  </a:lnTo>
                  <a:lnTo>
                    <a:pt x="790" y="1754"/>
                  </a:lnTo>
                  <a:lnTo>
                    <a:pt x="790" y="1751"/>
                  </a:lnTo>
                  <a:lnTo>
                    <a:pt x="794" y="1751"/>
                  </a:lnTo>
                  <a:lnTo>
                    <a:pt x="794" y="1747"/>
                  </a:lnTo>
                  <a:lnTo>
                    <a:pt x="797" y="1747"/>
                  </a:lnTo>
                  <a:lnTo>
                    <a:pt x="797" y="1744"/>
                  </a:lnTo>
                  <a:lnTo>
                    <a:pt x="814" y="1744"/>
                  </a:lnTo>
                  <a:lnTo>
                    <a:pt x="814" y="1742"/>
                  </a:lnTo>
                  <a:lnTo>
                    <a:pt x="826" y="1742"/>
                  </a:lnTo>
                  <a:lnTo>
                    <a:pt x="826" y="1739"/>
                  </a:lnTo>
                  <a:lnTo>
                    <a:pt x="834" y="1739"/>
                  </a:lnTo>
                  <a:lnTo>
                    <a:pt x="834" y="1734"/>
                  </a:lnTo>
                  <a:lnTo>
                    <a:pt x="840" y="1734"/>
                  </a:lnTo>
                  <a:lnTo>
                    <a:pt x="840" y="1732"/>
                  </a:lnTo>
                  <a:lnTo>
                    <a:pt x="860" y="1732"/>
                  </a:lnTo>
                  <a:lnTo>
                    <a:pt x="860" y="1730"/>
                  </a:lnTo>
                  <a:lnTo>
                    <a:pt x="870" y="1730"/>
                  </a:lnTo>
                  <a:lnTo>
                    <a:pt x="870" y="1727"/>
                  </a:lnTo>
                  <a:lnTo>
                    <a:pt x="874" y="1727"/>
                  </a:lnTo>
                  <a:lnTo>
                    <a:pt x="874" y="1725"/>
                  </a:lnTo>
                  <a:lnTo>
                    <a:pt x="876" y="1725"/>
                  </a:lnTo>
                  <a:lnTo>
                    <a:pt x="876" y="1722"/>
                  </a:lnTo>
                  <a:lnTo>
                    <a:pt x="886" y="1722"/>
                  </a:lnTo>
                  <a:lnTo>
                    <a:pt x="886" y="1720"/>
                  </a:lnTo>
                  <a:lnTo>
                    <a:pt x="890" y="1720"/>
                  </a:lnTo>
                  <a:lnTo>
                    <a:pt x="890" y="1717"/>
                  </a:lnTo>
                  <a:lnTo>
                    <a:pt x="894" y="1717"/>
                  </a:lnTo>
                  <a:lnTo>
                    <a:pt x="894" y="1715"/>
                  </a:lnTo>
                  <a:lnTo>
                    <a:pt x="896" y="1715"/>
                  </a:lnTo>
                  <a:lnTo>
                    <a:pt x="896" y="1713"/>
                  </a:lnTo>
                  <a:lnTo>
                    <a:pt x="900" y="1713"/>
                  </a:lnTo>
                  <a:lnTo>
                    <a:pt x="900" y="1710"/>
                  </a:lnTo>
                  <a:lnTo>
                    <a:pt x="906" y="1710"/>
                  </a:lnTo>
                  <a:lnTo>
                    <a:pt x="906" y="1708"/>
                  </a:lnTo>
                  <a:lnTo>
                    <a:pt x="914" y="1708"/>
                  </a:lnTo>
                  <a:lnTo>
                    <a:pt x="914" y="1705"/>
                  </a:lnTo>
                  <a:lnTo>
                    <a:pt x="916" y="1705"/>
                  </a:lnTo>
                  <a:lnTo>
                    <a:pt x="916" y="1703"/>
                  </a:lnTo>
                  <a:lnTo>
                    <a:pt x="924" y="1703"/>
                  </a:lnTo>
                  <a:lnTo>
                    <a:pt x="924" y="1701"/>
                  </a:lnTo>
                  <a:lnTo>
                    <a:pt x="926" y="1701"/>
                  </a:lnTo>
                  <a:lnTo>
                    <a:pt x="926" y="1698"/>
                  </a:lnTo>
                  <a:lnTo>
                    <a:pt x="934" y="1698"/>
                  </a:lnTo>
                  <a:lnTo>
                    <a:pt x="934" y="1696"/>
                  </a:lnTo>
                  <a:lnTo>
                    <a:pt x="940" y="1696"/>
                  </a:lnTo>
                  <a:lnTo>
                    <a:pt x="940" y="1688"/>
                  </a:lnTo>
                  <a:lnTo>
                    <a:pt x="952" y="1688"/>
                  </a:lnTo>
                  <a:lnTo>
                    <a:pt x="952" y="1685"/>
                  </a:lnTo>
                  <a:lnTo>
                    <a:pt x="960" y="1685"/>
                  </a:lnTo>
                  <a:lnTo>
                    <a:pt x="960" y="1682"/>
                  </a:lnTo>
                  <a:lnTo>
                    <a:pt x="976" y="1682"/>
                  </a:lnTo>
                  <a:lnTo>
                    <a:pt x="976" y="1680"/>
                  </a:lnTo>
                  <a:lnTo>
                    <a:pt x="982" y="1680"/>
                  </a:lnTo>
                  <a:lnTo>
                    <a:pt x="982" y="1675"/>
                  </a:lnTo>
                  <a:lnTo>
                    <a:pt x="990" y="1675"/>
                  </a:lnTo>
                  <a:lnTo>
                    <a:pt x="990" y="1673"/>
                  </a:lnTo>
                  <a:lnTo>
                    <a:pt x="992" y="1673"/>
                  </a:lnTo>
                  <a:lnTo>
                    <a:pt x="992" y="1665"/>
                  </a:lnTo>
                  <a:lnTo>
                    <a:pt x="1000" y="1665"/>
                  </a:lnTo>
                  <a:lnTo>
                    <a:pt x="1000" y="1661"/>
                  </a:lnTo>
                  <a:lnTo>
                    <a:pt x="1010" y="1661"/>
                  </a:lnTo>
                  <a:lnTo>
                    <a:pt x="1010" y="1658"/>
                  </a:lnTo>
                  <a:lnTo>
                    <a:pt x="1012" y="1658"/>
                  </a:lnTo>
                  <a:lnTo>
                    <a:pt x="1012" y="1656"/>
                  </a:lnTo>
                  <a:lnTo>
                    <a:pt x="1016" y="1656"/>
                  </a:lnTo>
                  <a:lnTo>
                    <a:pt x="1016" y="1653"/>
                  </a:lnTo>
                  <a:lnTo>
                    <a:pt x="1020" y="1653"/>
                  </a:lnTo>
                  <a:lnTo>
                    <a:pt x="1020" y="1651"/>
                  </a:lnTo>
                  <a:lnTo>
                    <a:pt x="1022" y="1651"/>
                  </a:lnTo>
                  <a:lnTo>
                    <a:pt x="1022" y="1645"/>
                  </a:lnTo>
                  <a:lnTo>
                    <a:pt x="1026" y="1645"/>
                  </a:lnTo>
                  <a:lnTo>
                    <a:pt x="1026" y="1642"/>
                  </a:lnTo>
                  <a:lnTo>
                    <a:pt x="1032" y="1642"/>
                  </a:lnTo>
                  <a:lnTo>
                    <a:pt x="1032" y="1640"/>
                  </a:lnTo>
                  <a:lnTo>
                    <a:pt x="1036" y="1640"/>
                  </a:lnTo>
                  <a:lnTo>
                    <a:pt x="1036" y="1638"/>
                  </a:lnTo>
                  <a:lnTo>
                    <a:pt x="1040" y="1638"/>
                  </a:lnTo>
                  <a:lnTo>
                    <a:pt x="1040" y="1635"/>
                  </a:lnTo>
                  <a:lnTo>
                    <a:pt x="1042" y="1635"/>
                  </a:lnTo>
                  <a:lnTo>
                    <a:pt x="1042" y="1633"/>
                  </a:lnTo>
                  <a:lnTo>
                    <a:pt x="1050" y="1633"/>
                  </a:lnTo>
                  <a:lnTo>
                    <a:pt x="1050" y="1628"/>
                  </a:lnTo>
                  <a:lnTo>
                    <a:pt x="1056" y="1628"/>
                  </a:lnTo>
                  <a:lnTo>
                    <a:pt x="1056" y="1625"/>
                  </a:lnTo>
                  <a:lnTo>
                    <a:pt x="1059" y="1625"/>
                  </a:lnTo>
                  <a:lnTo>
                    <a:pt x="1059" y="1623"/>
                  </a:lnTo>
                  <a:lnTo>
                    <a:pt x="1069" y="1623"/>
                  </a:lnTo>
                  <a:lnTo>
                    <a:pt x="1069" y="1621"/>
                  </a:lnTo>
                  <a:lnTo>
                    <a:pt x="1076" y="1621"/>
                  </a:lnTo>
                  <a:lnTo>
                    <a:pt x="1076" y="1612"/>
                  </a:lnTo>
                  <a:lnTo>
                    <a:pt x="1079" y="1612"/>
                  </a:lnTo>
                  <a:lnTo>
                    <a:pt x="1079" y="1610"/>
                  </a:lnTo>
                  <a:lnTo>
                    <a:pt x="1089" y="1610"/>
                  </a:lnTo>
                  <a:lnTo>
                    <a:pt x="1089" y="1605"/>
                  </a:lnTo>
                  <a:lnTo>
                    <a:pt x="1099" y="1605"/>
                  </a:lnTo>
                  <a:lnTo>
                    <a:pt x="1099" y="1598"/>
                  </a:lnTo>
                  <a:lnTo>
                    <a:pt x="1106" y="1598"/>
                  </a:lnTo>
                  <a:lnTo>
                    <a:pt x="1106" y="1595"/>
                  </a:lnTo>
                  <a:lnTo>
                    <a:pt x="1109" y="1595"/>
                  </a:lnTo>
                  <a:lnTo>
                    <a:pt x="1109" y="1592"/>
                  </a:lnTo>
                  <a:lnTo>
                    <a:pt x="1119" y="1592"/>
                  </a:lnTo>
                  <a:lnTo>
                    <a:pt x="1119" y="1589"/>
                  </a:lnTo>
                  <a:lnTo>
                    <a:pt x="1126" y="1589"/>
                  </a:lnTo>
                  <a:lnTo>
                    <a:pt x="1126" y="1584"/>
                  </a:lnTo>
                  <a:lnTo>
                    <a:pt x="1135" y="1584"/>
                  </a:lnTo>
                  <a:lnTo>
                    <a:pt x="1135" y="1582"/>
                  </a:lnTo>
                  <a:lnTo>
                    <a:pt x="1139" y="1582"/>
                  </a:lnTo>
                  <a:lnTo>
                    <a:pt x="1139" y="1575"/>
                  </a:lnTo>
                  <a:lnTo>
                    <a:pt x="1142" y="1575"/>
                  </a:lnTo>
                  <a:lnTo>
                    <a:pt x="1142" y="1561"/>
                  </a:lnTo>
                  <a:lnTo>
                    <a:pt x="1145" y="1561"/>
                  </a:lnTo>
                  <a:lnTo>
                    <a:pt x="1145" y="1559"/>
                  </a:lnTo>
                  <a:lnTo>
                    <a:pt x="1149" y="1559"/>
                  </a:lnTo>
                  <a:lnTo>
                    <a:pt x="1149" y="1554"/>
                  </a:lnTo>
                  <a:lnTo>
                    <a:pt x="1155" y="1554"/>
                  </a:lnTo>
                  <a:lnTo>
                    <a:pt x="1155" y="1552"/>
                  </a:lnTo>
                  <a:lnTo>
                    <a:pt x="1159" y="1552"/>
                  </a:lnTo>
                  <a:lnTo>
                    <a:pt x="1159" y="1546"/>
                  </a:lnTo>
                  <a:lnTo>
                    <a:pt x="1165" y="1546"/>
                  </a:lnTo>
                  <a:lnTo>
                    <a:pt x="1165" y="1543"/>
                  </a:lnTo>
                  <a:lnTo>
                    <a:pt x="1172" y="1543"/>
                  </a:lnTo>
                  <a:lnTo>
                    <a:pt x="1172" y="1541"/>
                  </a:lnTo>
                  <a:lnTo>
                    <a:pt x="1189" y="1541"/>
                  </a:lnTo>
                  <a:lnTo>
                    <a:pt x="1189" y="1538"/>
                  </a:lnTo>
                  <a:lnTo>
                    <a:pt x="1192" y="1538"/>
                  </a:lnTo>
                  <a:lnTo>
                    <a:pt x="1192" y="1536"/>
                  </a:lnTo>
                  <a:lnTo>
                    <a:pt x="1199" y="1536"/>
                  </a:lnTo>
                  <a:lnTo>
                    <a:pt x="1199" y="1530"/>
                  </a:lnTo>
                  <a:lnTo>
                    <a:pt x="1202" y="1530"/>
                  </a:lnTo>
                  <a:lnTo>
                    <a:pt x="1202" y="1520"/>
                  </a:lnTo>
                  <a:lnTo>
                    <a:pt x="1209" y="1520"/>
                  </a:lnTo>
                  <a:lnTo>
                    <a:pt x="1209" y="1515"/>
                  </a:lnTo>
                  <a:lnTo>
                    <a:pt x="1211" y="1515"/>
                  </a:lnTo>
                  <a:lnTo>
                    <a:pt x="1211" y="1507"/>
                  </a:lnTo>
                  <a:lnTo>
                    <a:pt x="1215" y="1507"/>
                  </a:lnTo>
                  <a:lnTo>
                    <a:pt x="1215" y="1504"/>
                  </a:lnTo>
                  <a:lnTo>
                    <a:pt x="1219" y="1504"/>
                  </a:lnTo>
                  <a:lnTo>
                    <a:pt x="1219" y="1500"/>
                  </a:lnTo>
                  <a:lnTo>
                    <a:pt x="1231" y="1500"/>
                  </a:lnTo>
                  <a:lnTo>
                    <a:pt x="1231" y="1494"/>
                  </a:lnTo>
                  <a:lnTo>
                    <a:pt x="1241" y="1494"/>
                  </a:lnTo>
                  <a:lnTo>
                    <a:pt x="1241" y="1491"/>
                  </a:lnTo>
                  <a:lnTo>
                    <a:pt x="1249" y="1491"/>
                  </a:lnTo>
                  <a:lnTo>
                    <a:pt x="1249" y="1486"/>
                  </a:lnTo>
                  <a:lnTo>
                    <a:pt x="1251" y="1486"/>
                  </a:lnTo>
                  <a:lnTo>
                    <a:pt x="1251" y="1484"/>
                  </a:lnTo>
                  <a:lnTo>
                    <a:pt x="1255" y="1484"/>
                  </a:lnTo>
                  <a:lnTo>
                    <a:pt x="1255" y="1480"/>
                  </a:lnTo>
                  <a:lnTo>
                    <a:pt x="1261" y="1480"/>
                  </a:lnTo>
                  <a:lnTo>
                    <a:pt x="1261" y="1475"/>
                  </a:lnTo>
                  <a:lnTo>
                    <a:pt x="1265" y="1475"/>
                  </a:lnTo>
                  <a:lnTo>
                    <a:pt x="1265" y="1473"/>
                  </a:lnTo>
                  <a:lnTo>
                    <a:pt x="1268" y="1473"/>
                  </a:lnTo>
                  <a:lnTo>
                    <a:pt x="1268" y="1471"/>
                  </a:lnTo>
                  <a:lnTo>
                    <a:pt x="1271" y="1471"/>
                  </a:lnTo>
                  <a:lnTo>
                    <a:pt x="1271" y="1467"/>
                  </a:lnTo>
                  <a:lnTo>
                    <a:pt x="1278" y="1467"/>
                  </a:lnTo>
                  <a:lnTo>
                    <a:pt x="1278" y="1465"/>
                  </a:lnTo>
                  <a:lnTo>
                    <a:pt x="1291" y="1465"/>
                  </a:lnTo>
                  <a:lnTo>
                    <a:pt x="1291" y="1455"/>
                  </a:lnTo>
                  <a:lnTo>
                    <a:pt x="1297" y="1455"/>
                  </a:lnTo>
                  <a:lnTo>
                    <a:pt x="1297" y="1451"/>
                  </a:lnTo>
                  <a:lnTo>
                    <a:pt x="1311" y="1451"/>
                  </a:lnTo>
                  <a:lnTo>
                    <a:pt x="1311" y="1449"/>
                  </a:lnTo>
                  <a:lnTo>
                    <a:pt x="1315" y="1449"/>
                  </a:lnTo>
                  <a:lnTo>
                    <a:pt x="1315" y="1444"/>
                  </a:lnTo>
                  <a:lnTo>
                    <a:pt x="1317" y="1444"/>
                  </a:lnTo>
                  <a:lnTo>
                    <a:pt x="1317" y="1442"/>
                  </a:lnTo>
                  <a:lnTo>
                    <a:pt x="1327" y="1442"/>
                  </a:lnTo>
                  <a:lnTo>
                    <a:pt x="1327" y="1438"/>
                  </a:lnTo>
                  <a:lnTo>
                    <a:pt x="1331" y="1438"/>
                  </a:lnTo>
                  <a:lnTo>
                    <a:pt x="1331" y="1427"/>
                  </a:lnTo>
                  <a:lnTo>
                    <a:pt x="1335" y="1427"/>
                  </a:lnTo>
                  <a:lnTo>
                    <a:pt x="1335" y="1425"/>
                  </a:lnTo>
                  <a:lnTo>
                    <a:pt x="1341" y="1425"/>
                  </a:lnTo>
                  <a:lnTo>
                    <a:pt x="1341" y="1420"/>
                  </a:lnTo>
                  <a:lnTo>
                    <a:pt x="1345" y="1420"/>
                  </a:lnTo>
                  <a:lnTo>
                    <a:pt x="1345" y="1417"/>
                  </a:lnTo>
                  <a:lnTo>
                    <a:pt x="1347" y="1417"/>
                  </a:lnTo>
                  <a:lnTo>
                    <a:pt x="1347" y="1409"/>
                  </a:lnTo>
                  <a:lnTo>
                    <a:pt x="1351" y="1409"/>
                  </a:lnTo>
                  <a:lnTo>
                    <a:pt x="1351" y="1406"/>
                  </a:lnTo>
                  <a:lnTo>
                    <a:pt x="1355" y="1406"/>
                  </a:lnTo>
                  <a:lnTo>
                    <a:pt x="1355" y="1404"/>
                  </a:lnTo>
                  <a:lnTo>
                    <a:pt x="1367" y="1404"/>
                  </a:lnTo>
                  <a:lnTo>
                    <a:pt x="1367" y="1400"/>
                  </a:lnTo>
                  <a:lnTo>
                    <a:pt x="1381" y="1400"/>
                  </a:lnTo>
                  <a:lnTo>
                    <a:pt x="1381" y="1398"/>
                  </a:lnTo>
                  <a:lnTo>
                    <a:pt x="1387" y="1398"/>
                  </a:lnTo>
                  <a:lnTo>
                    <a:pt x="1387" y="1396"/>
                  </a:lnTo>
                  <a:lnTo>
                    <a:pt x="1391" y="1396"/>
                  </a:lnTo>
                  <a:lnTo>
                    <a:pt x="1391" y="1389"/>
                  </a:lnTo>
                  <a:lnTo>
                    <a:pt x="1397" y="1389"/>
                  </a:lnTo>
                  <a:lnTo>
                    <a:pt x="1397" y="1387"/>
                  </a:lnTo>
                  <a:lnTo>
                    <a:pt x="1401" y="1387"/>
                  </a:lnTo>
                  <a:lnTo>
                    <a:pt x="1401" y="1385"/>
                  </a:lnTo>
                  <a:lnTo>
                    <a:pt x="1425" y="1385"/>
                  </a:lnTo>
                  <a:lnTo>
                    <a:pt x="1425" y="1382"/>
                  </a:lnTo>
                  <a:lnTo>
                    <a:pt x="1431" y="1382"/>
                  </a:lnTo>
                  <a:lnTo>
                    <a:pt x="1431" y="1379"/>
                  </a:lnTo>
                  <a:lnTo>
                    <a:pt x="1461" y="1379"/>
                  </a:lnTo>
                  <a:lnTo>
                    <a:pt x="1461" y="1376"/>
                  </a:lnTo>
                  <a:lnTo>
                    <a:pt x="1474" y="1376"/>
                  </a:lnTo>
                  <a:lnTo>
                    <a:pt x="1474" y="1371"/>
                  </a:lnTo>
                  <a:lnTo>
                    <a:pt x="1487" y="1371"/>
                  </a:lnTo>
                  <a:lnTo>
                    <a:pt x="1487" y="1368"/>
                  </a:lnTo>
                  <a:lnTo>
                    <a:pt x="1497" y="1368"/>
                  </a:lnTo>
                  <a:lnTo>
                    <a:pt x="1497" y="1363"/>
                  </a:lnTo>
                  <a:lnTo>
                    <a:pt x="1514" y="1363"/>
                  </a:lnTo>
                  <a:lnTo>
                    <a:pt x="1514" y="1360"/>
                  </a:lnTo>
                  <a:lnTo>
                    <a:pt x="1521" y="1360"/>
                  </a:lnTo>
                  <a:lnTo>
                    <a:pt x="1521" y="1357"/>
                  </a:lnTo>
                  <a:lnTo>
                    <a:pt x="1524" y="1357"/>
                  </a:lnTo>
                  <a:lnTo>
                    <a:pt x="1524" y="1354"/>
                  </a:lnTo>
                  <a:lnTo>
                    <a:pt x="1527" y="1354"/>
                  </a:lnTo>
                  <a:lnTo>
                    <a:pt x="1527" y="1350"/>
                  </a:lnTo>
                  <a:lnTo>
                    <a:pt x="1537" y="1350"/>
                  </a:lnTo>
                  <a:lnTo>
                    <a:pt x="1537" y="1346"/>
                  </a:lnTo>
                  <a:lnTo>
                    <a:pt x="1540" y="1346"/>
                  </a:lnTo>
                  <a:lnTo>
                    <a:pt x="1540" y="1343"/>
                  </a:lnTo>
                  <a:lnTo>
                    <a:pt x="1547" y="1343"/>
                  </a:lnTo>
                  <a:lnTo>
                    <a:pt x="1547" y="1337"/>
                  </a:lnTo>
                  <a:lnTo>
                    <a:pt x="1554" y="1337"/>
                  </a:lnTo>
                  <a:lnTo>
                    <a:pt x="1554" y="1335"/>
                  </a:lnTo>
                  <a:lnTo>
                    <a:pt x="1557" y="1335"/>
                  </a:lnTo>
                  <a:lnTo>
                    <a:pt x="1557" y="1333"/>
                  </a:lnTo>
                  <a:lnTo>
                    <a:pt x="1560" y="1333"/>
                  </a:lnTo>
                  <a:lnTo>
                    <a:pt x="1560" y="1330"/>
                  </a:lnTo>
                  <a:lnTo>
                    <a:pt x="1570" y="1330"/>
                  </a:lnTo>
                  <a:lnTo>
                    <a:pt x="1570" y="1318"/>
                  </a:lnTo>
                  <a:lnTo>
                    <a:pt x="1590" y="1318"/>
                  </a:lnTo>
                  <a:lnTo>
                    <a:pt x="1590" y="1316"/>
                  </a:lnTo>
                  <a:lnTo>
                    <a:pt x="1603" y="1316"/>
                  </a:lnTo>
                  <a:lnTo>
                    <a:pt x="1603" y="1313"/>
                  </a:lnTo>
                  <a:lnTo>
                    <a:pt x="1607" y="1313"/>
                  </a:lnTo>
                  <a:lnTo>
                    <a:pt x="1607" y="1307"/>
                  </a:lnTo>
                  <a:lnTo>
                    <a:pt x="1613" y="1307"/>
                  </a:lnTo>
                  <a:lnTo>
                    <a:pt x="1613" y="1305"/>
                  </a:lnTo>
                  <a:lnTo>
                    <a:pt x="1616" y="1305"/>
                  </a:lnTo>
                  <a:lnTo>
                    <a:pt x="1616" y="1301"/>
                  </a:lnTo>
                  <a:lnTo>
                    <a:pt x="1623" y="1301"/>
                  </a:lnTo>
                  <a:lnTo>
                    <a:pt x="1623" y="1299"/>
                  </a:lnTo>
                  <a:lnTo>
                    <a:pt x="1626" y="1299"/>
                  </a:lnTo>
                  <a:lnTo>
                    <a:pt x="1626" y="1296"/>
                  </a:lnTo>
                  <a:lnTo>
                    <a:pt x="1636" y="1296"/>
                  </a:lnTo>
                  <a:lnTo>
                    <a:pt x="1636" y="1294"/>
                  </a:lnTo>
                  <a:lnTo>
                    <a:pt x="1653" y="1294"/>
                  </a:lnTo>
                  <a:lnTo>
                    <a:pt x="1653" y="1290"/>
                  </a:lnTo>
                  <a:lnTo>
                    <a:pt x="1670" y="1290"/>
                  </a:lnTo>
                  <a:lnTo>
                    <a:pt x="1670" y="1285"/>
                  </a:lnTo>
                  <a:lnTo>
                    <a:pt x="1680" y="1285"/>
                  </a:lnTo>
                  <a:lnTo>
                    <a:pt x="1680" y="1282"/>
                  </a:lnTo>
                  <a:lnTo>
                    <a:pt x="1683" y="1282"/>
                  </a:lnTo>
                  <a:lnTo>
                    <a:pt x="1683" y="1279"/>
                  </a:lnTo>
                  <a:lnTo>
                    <a:pt x="1686" y="1279"/>
                  </a:lnTo>
                  <a:lnTo>
                    <a:pt x="1686" y="1277"/>
                  </a:lnTo>
                  <a:lnTo>
                    <a:pt x="1690" y="1277"/>
                  </a:lnTo>
                  <a:lnTo>
                    <a:pt x="1690" y="1273"/>
                  </a:lnTo>
                  <a:lnTo>
                    <a:pt x="1692" y="1273"/>
                  </a:lnTo>
                  <a:lnTo>
                    <a:pt x="1692" y="1271"/>
                  </a:lnTo>
                  <a:lnTo>
                    <a:pt x="1700" y="1271"/>
                  </a:lnTo>
                  <a:lnTo>
                    <a:pt x="1700" y="1268"/>
                  </a:lnTo>
                  <a:lnTo>
                    <a:pt x="1712" y="1268"/>
                  </a:lnTo>
                  <a:lnTo>
                    <a:pt x="1712" y="1265"/>
                  </a:lnTo>
                  <a:lnTo>
                    <a:pt x="1716" y="1265"/>
                  </a:lnTo>
                  <a:lnTo>
                    <a:pt x="1716" y="1262"/>
                  </a:lnTo>
                  <a:lnTo>
                    <a:pt x="1732" y="1262"/>
                  </a:lnTo>
                  <a:lnTo>
                    <a:pt x="1732" y="1260"/>
                  </a:lnTo>
                  <a:lnTo>
                    <a:pt x="1736" y="1260"/>
                  </a:lnTo>
                  <a:lnTo>
                    <a:pt x="1736" y="1256"/>
                  </a:lnTo>
                  <a:lnTo>
                    <a:pt x="1740" y="1256"/>
                  </a:lnTo>
                  <a:lnTo>
                    <a:pt x="1740" y="1254"/>
                  </a:lnTo>
                  <a:lnTo>
                    <a:pt x="1770" y="1254"/>
                  </a:lnTo>
                  <a:lnTo>
                    <a:pt x="1770" y="1250"/>
                  </a:lnTo>
                  <a:lnTo>
                    <a:pt x="1800" y="1250"/>
                  </a:lnTo>
                  <a:lnTo>
                    <a:pt x="1800" y="1248"/>
                  </a:lnTo>
                  <a:lnTo>
                    <a:pt x="1802" y="1248"/>
                  </a:lnTo>
                  <a:lnTo>
                    <a:pt x="1802" y="1245"/>
                  </a:lnTo>
                  <a:lnTo>
                    <a:pt x="1810" y="1245"/>
                  </a:lnTo>
                  <a:lnTo>
                    <a:pt x="1810" y="1242"/>
                  </a:lnTo>
                  <a:lnTo>
                    <a:pt x="1812" y="1242"/>
                  </a:lnTo>
                  <a:lnTo>
                    <a:pt x="1812" y="1239"/>
                  </a:lnTo>
                  <a:lnTo>
                    <a:pt x="1816" y="1239"/>
                  </a:lnTo>
                  <a:lnTo>
                    <a:pt x="1816" y="1237"/>
                  </a:lnTo>
                  <a:lnTo>
                    <a:pt x="1832" y="1237"/>
                  </a:lnTo>
                  <a:lnTo>
                    <a:pt x="1832" y="1233"/>
                  </a:lnTo>
                  <a:lnTo>
                    <a:pt x="1836" y="1233"/>
                  </a:lnTo>
                  <a:lnTo>
                    <a:pt x="1836" y="1231"/>
                  </a:lnTo>
                  <a:lnTo>
                    <a:pt x="1869" y="1231"/>
                  </a:lnTo>
                  <a:lnTo>
                    <a:pt x="1869" y="1227"/>
                  </a:lnTo>
                  <a:lnTo>
                    <a:pt x="1876" y="1227"/>
                  </a:lnTo>
                  <a:lnTo>
                    <a:pt x="1876" y="1225"/>
                  </a:lnTo>
                  <a:lnTo>
                    <a:pt x="1889" y="1225"/>
                  </a:lnTo>
                  <a:lnTo>
                    <a:pt x="1889" y="1221"/>
                  </a:lnTo>
                  <a:lnTo>
                    <a:pt x="1899" y="1221"/>
                  </a:lnTo>
                  <a:lnTo>
                    <a:pt x="1899" y="1219"/>
                  </a:lnTo>
                  <a:lnTo>
                    <a:pt x="1908" y="1219"/>
                  </a:lnTo>
                  <a:lnTo>
                    <a:pt x="1908" y="1213"/>
                  </a:lnTo>
                  <a:lnTo>
                    <a:pt x="1918" y="1213"/>
                  </a:lnTo>
                  <a:lnTo>
                    <a:pt x="1918" y="1210"/>
                  </a:lnTo>
                  <a:lnTo>
                    <a:pt x="1958" y="1210"/>
                  </a:lnTo>
                  <a:lnTo>
                    <a:pt x="1958" y="1207"/>
                  </a:lnTo>
                  <a:lnTo>
                    <a:pt x="1962" y="1207"/>
                  </a:lnTo>
                  <a:lnTo>
                    <a:pt x="1962" y="1204"/>
                  </a:lnTo>
                  <a:lnTo>
                    <a:pt x="1975" y="1204"/>
                  </a:lnTo>
                  <a:lnTo>
                    <a:pt x="1975" y="1201"/>
                  </a:lnTo>
                  <a:lnTo>
                    <a:pt x="1978" y="1201"/>
                  </a:lnTo>
                  <a:lnTo>
                    <a:pt x="1978" y="1198"/>
                  </a:lnTo>
                  <a:lnTo>
                    <a:pt x="2028" y="1198"/>
                  </a:lnTo>
                  <a:lnTo>
                    <a:pt x="2028" y="1192"/>
                  </a:lnTo>
                  <a:lnTo>
                    <a:pt x="2031" y="1192"/>
                  </a:lnTo>
                  <a:lnTo>
                    <a:pt x="2031" y="1189"/>
                  </a:lnTo>
                  <a:lnTo>
                    <a:pt x="2038" y="1189"/>
                  </a:lnTo>
                  <a:lnTo>
                    <a:pt x="2038" y="1183"/>
                  </a:lnTo>
                  <a:lnTo>
                    <a:pt x="2041" y="1183"/>
                  </a:lnTo>
                  <a:lnTo>
                    <a:pt x="2041" y="1180"/>
                  </a:lnTo>
                  <a:lnTo>
                    <a:pt x="2061" y="1180"/>
                  </a:lnTo>
                  <a:lnTo>
                    <a:pt x="2061" y="1176"/>
                  </a:lnTo>
                  <a:lnTo>
                    <a:pt x="2065" y="1176"/>
                  </a:lnTo>
                  <a:lnTo>
                    <a:pt x="2065" y="1174"/>
                  </a:lnTo>
                  <a:lnTo>
                    <a:pt x="2068" y="1174"/>
                  </a:lnTo>
                  <a:lnTo>
                    <a:pt x="2068" y="1170"/>
                  </a:lnTo>
                  <a:lnTo>
                    <a:pt x="2097" y="1170"/>
                  </a:lnTo>
                  <a:lnTo>
                    <a:pt x="2097" y="1164"/>
                  </a:lnTo>
                  <a:lnTo>
                    <a:pt x="2105" y="1164"/>
                  </a:lnTo>
                  <a:lnTo>
                    <a:pt x="2105" y="1161"/>
                  </a:lnTo>
                  <a:lnTo>
                    <a:pt x="2107" y="1161"/>
                  </a:lnTo>
                  <a:lnTo>
                    <a:pt x="2107" y="1158"/>
                  </a:lnTo>
                  <a:lnTo>
                    <a:pt x="2115" y="1158"/>
                  </a:lnTo>
                  <a:lnTo>
                    <a:pt x="2115" y="1155"/>
                  </a:lnTo>
                  <a:lnTo>
                    <a:pt x="2137" y="1155"/>
                  </a:lnTo>
                  <a:lnTo>
                    <a:pt x="2137" y="1152"/>
                  </a:lnTo>
                  <a:lnTo>
                    <a:pt x="2145" y="1152"/>
                  </a:lnTo>
                  <a:lnTo>
                    <a:pt x="2145" y="1149"/>
                  </a:lnTo>
                  <a:lnTo>
                    <a:pt x="2147" y="1149"/>
                  </a:lnTo>
                  <a:lnTo>
                    <a:pt x="2147" y="1146"/>
                  </a:lnTo>
                  <a:lnTo>
                    <a:pt x="2165" y="1146"/>
                  </a:lnTo>
                  <a:lnTo>
                    <a:pt x="2165" y="1143"/>
                  </a:lnTo>
                  <a:lnTo>
                    <a:pt x="2175" y="1143"/>
                  </a:lnTo>
                  <a:lnTo>
                    <a:pt x="2175" y="1140"/>
                  </a:lnTo>
                  <a:lnTo>
                    <a:pt x="2195" y="1140"/>
                  </a:lnTo>
                  <a:lnTo>
                    <a:pt x="2195" y="1137"/>
                  </a:lnTo>
                  <a:lnTo>
                    <a:pt x="2201" y="1137"/>
                  </a:lnTo>
                  <a:lnTo>
                    <a:pt x="2201" y="1130"/>
                  </a:lnTo>
                  <a:lnTo>
                    <a:pt x="2205" y="1130"/>
                  </a:lnTo>
                  <a:lnTo>
                    <a:pt x="2205" y="1127"/>
                  </a:lnTo>
                  <a:lnTo>
                    <a:pt x="2231" y="1127"/>
                  </a:lnTo>
                  <a:lnTo>
                    <a:pt x="2231" y="1117"/>
                  </a:lnTo>
                  <a:lnTo>
                    <a:pt x="2237" y="1117"/>
                  </a:lnTo>
                  <a:lnTo>
                    <a:pt x="2237" y="1115"/>
                  </a:lnTo>
                  <a:lnTo>
                    <a:pt x="2257" y="1115"/>
                  </a:lnTo>
                  <a:lnTo>
                    <a:pt x="2257" y="1111"/>
                  </a:lnTo>
                  <a:lnTo>
                    <a:pt x="2261" y="1111"/>
                  </a:lnTo>
                  <a:lnTo>
                    <a:pt x="2261" y="1105"/>
                  </a:lnTo>
                  <a:lnTo>
                    <a:pt x="2263" y="1105"/>
                  </a:lnTo>
                  <a:lnTo>
                    <a:pt x="2263" y="1101"/>
                  </a:lnTo>
                  <a:lnTo>
                    <a:pt x="2267" y="1101"/>
                  </a:lnTo>
                  <a:lnTo>
                    <a:pt x="2267" y="1098"/>
                  </a:lnTo>
                  <a:lnTo>
                    <a:pt x="2277" y="1098"/>
                  </a:lnTo>
                  <a:lnTo>
                    <a:pt x="2277" y="1095"/>
                  </a:lnTo>
                  <a:lnTo>
                    <a:pt x="2283" y="1095"/>
                  </a:lnTo>
                  <a:lnTo>
                    <a:pt x="2283" y="1092"/>
                  </a:lnTo>
                  <a:lnTo>
                    <a:pt x="2287" y="1092"/>
                  </a:lnTo>
                  <a:lnTo>
                    <a:pt x="2287" y="1088"/>
                  </a:lnTo>
                  <a:lnTo>
                    <a:pt x="2303" y="1088"/>
                  </a:lnTo>
                  <a:lnTo>
                    <a:pt x="2303" y="1086"/>
                  </a:lnTo>
                  <a:lnTo>
                    <a:pt x="2311" y="1086"/>
                  </a:lnTo>
                  <a:lnTo>
                    <a:pt x="2311" y="1082"/>
                  </a:lnTo>
                  <a:lnTo>
                    <a:pt x="2317" y="1082"/>
                  </a:lnTo>
                  <a:lnTo>
                    <a:pt x="2317" y="1078"/>
                  </a:lnTo>
                  <a:lnTo>
                    <a:pt x="2340" y="1078"/>
                  </a:lnTo>
                  <a:lnTo>
                    <a:pt x="2340" y="1076"/>
                  </a:lnTo>
                  <a:lnTo>
                    <a:pt x="2343" y="1076"/>
                  </a:lnTo>
                  <a:lnTo>
                    <a:pt x="2343" y="1065"/>
                  </a:lnTo>
                  <a:lnTo>
                    <a:pt x="2350" y="1065"/>
                  </a:lnTo>
                  <a:lnTo>
                    <a:pt x="2350" y="1063"/>
                  </a:lnTo>
                  <a:lnTo>
                    <a:pt x="2370" y="1063"/>
                  </a:lnTo>
                  <a:lnTo>
                    <a:pt x="2370" y="1059"/>
                  </a:lnTo>
                  <a:lnTo>
                    <a:pt x="2377" y="1059"/>
                  </a:lnTo>
                  <a:lnTo>
                    <a:pt x="2377" y="1055"/>
                  </a:lnTo>
                  <a:lnTo>
                    <a:pt x="2390" y="1055"/>
                  </a:lnTo>
                  <a:lnTo>
                    <a:pt x="2390" y="1052"/>
                  </a:lnTo>
                  <a:lnTo>
                    <a:pt x="2397" y="1052"/>
                  </a:lnTo>
                  <a:lnTo>
                    <a:pt x="2397" y="1049"/>
                  </a:lnTo>
                  <a:lnTo>
                    <a:pt x="2400" y="1049"/>
                  </a:lnTo>
                  <a:lnTo>
                    <a:pt x="2400" y="1042"/>
                  </a:lnTo>
                  <a:lnTo>
                    <a:pt x="2407" y="1042"/>
                  </a:lnTo>
                  <a:lnTo>
                    <a:pt x="2407" y="1038"/>
                  </a:lnTo>
                  <a:lnTo>
                    <a:pt x="2423" y="1038"/>
                  </a:lnTo>
                  <a:lnTo>
                    <a:pt x="2423" y="1035"/>
                  </a:lnTo>
                  <a:lnTo>
                    <a:pt x="2426" y="1035"/>
                  </a:lnTo>
                  <a:lnTo>
                    <a:pt x="2426" y="1031"/>
                  </a:lnTo>
                  <a:lnTo>
                    <a:pt x="2430" y="1031"/>
                  </a:lnTo>
                  <a:lnTo>
                    <a:pt x="2430" y="1028"/>
                  </a:lnTo>
                  <a:lnTo>
                    <a:pt x="2433" y="1028"/>
                  </a:lnTo>
                  <a:lnTo>
                    <a:pt x="2433" y="1024"/>
                  </a:lnTo>
                  <a:lnTo>
                    <a:pt x="2440" y="1024"/>
                  </a:lnTo>
                  <a:lnTo>
                    <a:pt x="2440" y="1020"/>
                  </a:lnTo>
                  <a:lnTo>
                    <a:pt x="2443" y="1020"/>
                  </a:lnTo>
                  <a:lnTo>
                    <a:pt x="2443" y="1017"/>
                  </a:lnTo>
                  <a:lnTo>
                    <a:pt x="2453" y="1017"/>
                  </a:lnTo>
                  <a:lnTo>
                    <a:pt x="2453" y="1009"/>
                  </a:lnTo>
                  <a:lnTo>
                    <a:pt x="2460" y="1009"/>
                  </a:lnTo>
                  <a:lnTo>
                    <a:pt x="2460" y="1006"/>
                  </a:lnTo>
                  <a:lnTo>
                    <a:pt x="2463" y="1006"/>
                  </a:lnTo>
                  <a:lnTo>
                    <a:pt x="2463" y="1002"/>
                  </a:lnTo>
                  <a:lnTo>
                    <a:pt x="2466" y="1002"/>
                  </a:lnTo>
                  <a:lnTo>
                    <a:pt x="2466" y="995"/>
                  </a:lnTo>
                  <a:lnTo>
                    <a:pt x="2480" y="995"/>
                  </a:lnTo>
                  <a:lnTo>
                    <a:pt x="2480" y="991"/>
                  </a:lnTo>
                  <a:lnTo>
                    <a:pt x="2486" y="991"/>
                  </a:lnTo>
                  <a:lnTo>
                    <a:pt x="2486" y="988"/>
                  </a:lnTo>
                  <a:lnTo>
                    <a:pt x="2490" y="988"/>
                  </a:lnTo>
                  <a:lnTo>
                    <a:pt x="2490" y="984"/>
                  </a:lnTo>
                  <a:lnTo>
                    <a:pt x="2522" y="984"/>
                  </a:lnTo>
                  <a:lnTo>
                    <a:pt x="2522" y="980"/>
                  </a:lnTo>
                  <a:lnTo>
                    <a:pt x="2526" y="980"/>
                  </a:lnTo>
                  <a:lnTo>
                    <a:pt x="2526" y="977"/>
                  </a:lnTo>
                  <a:lnTo>
                    <a:pt x="2532" y="977"/>
                  </a:lnTo>
                  <a:lnTo>
                    <a:pt x="2532" y="973"/>
                  </a:lnTo>
                  <a:lnTo>
                    <a:pt x="2536" y="973"/>
                  </a:lnTo>
                  <a:lnTo>
                    <a:pt x="2536" y="969"/>
                  </a:lnTo>
                  <a:lnTo>
                    <a:pt x="2540" y="969"/>
                  </a:lnTo>
                  <a:lnTo>
                    <a:pt x="2540" y="961"/>
                  </a:lnTo>
                  <a:lnTo>
                    <a:pt x="2549" y="961"/>
                  </a:lnTo>
                  <a:lnTo>
                    <a:pt x="2549" y="954"/>
                  </a:lnTo>
                  <a:lnTo>
                    <a:pt x="2556" y="954"/>
                  </a:lnTo>
                  <a:lnTo>
                    <a:pt x="2556" y="950"/>
                  </a:lnTo>
                  <a:lnTo>
                    <a:pt x="2566" y="950"/>
                  </a:lnTo>
                  <a:lnTo>
                    <a:pt x="2566" y="946"/>
                  </a:lnTo>
                  <a:lnTo>
                    <a:pt x="2586" y="946"/>
                  </a:lnTo>
                  <a:lnTo>
                    <a:pt x="2586" y="943"/>
                  </a:lnTo>
                  <a:lnTo>
                    <a:pt x="2588" y="943"/>
                  </a:lnTo>
                  <a:lnTo>
                    <a:pt x="2588" y="938"/>
                  </a:lnTo>
                  <a:lnTo>
                    <a:pt x="2592" y="938"/>
                  </a:lnTo>
                  <a:lnTo>
                    <a:pt x="2592" y="934"/>
                  </a:lnTo>
                  <a:lnTo>
                    <a:pt x="2596" y="934"/>
                  </a:lnTo>
                  <a:lnTo>
                    <a:pt x="2596" y="931"/>
                  </a:lnTo>
                  <a:lnTo>
                    <a:pt x="2602" y="931"/>
                  </a:lnTo>
                  <a:lnTo>
                    <a:pt x="2602" y="924"/>
                  </a:lnTo>
                  <a:lnTo>
                    <a:pt x="2616" y="924"/>
                  </a:lnTo>
                  <a:lnTo>
                    <a:pt x="2616" y="919"/>
                  </a:lnTo>
                  <a:lnTo>
                    <a:pt x="2618" y="919"/>
                  </a:lnTo>
                  <a:lnTo>
                    <a:pt x="2618" y="915"/>
                  </a:lnTo>
                  <a:lnTo>
                    <a:pt x="2636" y="915"/>
                  </a:lnTo>
                  <a:lnTo>
                    <a:pt x="2636" y="911"/>
                  </a:lnTo>
                  <a:lnTo>
                    <a:pt x="2652" y="911"/>
                  </a:lnTo>
                  <a:lnTo>
                    <a:pt x="2652" y="903"/>
                  </a:lnTo>
                  <a:lnTo>
                    <a:pt x="2656" y="903"/>
                  </a:lnTo>
                  <a:lnTo>
                    <a:pt x="2656" y="899"/>
                  </a:lnTo>
                  <a:lnTo>
                    <a:pt x="2662" y="899"/>
                  </a:lnTo>
                  <a:lnTo>
                    <a:pt x="2662" y="896"/>
                  </a:lnTo>
                  <a:lnTo>
                    <a:pt x="2668" y="896"/>
                  </a:lnTo>
                  <a:lnTo>
                    <a:pt x="2668" y="892"/>
                  </a:lnTo>
                  <a:lnTo>
                    <a:pt x="2676" y="892"/>
                  </a:lnTo>
                  <a:lnTo>
                    <a:pt x="2676" y="887"/>
                  </a:lnTo>
                  <a:lnTo>
                    <a:pt x="2678" y="887"/>
                  </a:lnTo>
                  <a:lnTo>
                    <a:pt x="2678" y="884"/>
                  </a:lnTo>
                  <a:lnTo>
                    <a:pt x="2702" y="884"/>
                  </a:lnTo>
                  <a:lnTo>
                    <a:pt x="2702" y="880"/>
                  </a:lnTo>
                  <a:lnTo>
                    <a:pt x="2716" y="880"/>
                  </a:lnTo>
                  <a:lnTo>
                    <a:pt x="2716" y="876"/>
                  </a:lnTo>
                  <a:lnTo>
                    <a:pt x="2722" y="876"/>
                  </a:lnTo>
                  <a:lnTo>
                    <a:pt x="2722" y="871"/>
                  </a:lnTo>
                  <a:lnTo>
                    <a:pt x="2728" y="871"/>
                  </a:lnTo>
                  <a:lnTo>
                    <a:pt x="2728" y="868"/>
                  </a:lnTo>
                  <a:lnTo>
                    <a:pt x="2732" y="868"/>
                  </a:lnTo>
                  <a:lnTo>
                    <a:pt x="2732" y="864"/>
                  </a:lnTo>
                  <a:lnTo>
                    <a:pt x="2745" y="864"/>
                  </a:lnTo>
                  <a:lnTo>
                    <a:pt x="2745" y="859"/>
                  </a:lnTo>
                  <a:lnTo>
                    <a:pt x="2768" y="859"/>
                  </a:lnTo>
                  <a:lnTo>
                    <a:pt x="2768" y="856"/>
                  </a:lnTo>
                  <a:lnTo>
                    <a:pt x="2772" y="856"/>
                  </a:lnTo>
                  <a:lnTo>
                    <a:pt x="2772" y="852"/>
                  </a:lnTo>
                  <a:lnTo>
                    <a:pt x="2778" y="852"/>
                  </a:lnTo>
                  <a:lnTo>
                    <a:pt x="2778" y="847"/>
                  </a:lnTo>
                  <a:lnTo>
                    <a:pt x="2782" y="847"/>
                  </a:lnTo>
                  <a:lnTo>
                    <a:pt x="2782" y="840"/>
                  </a:lnTo>
                  <a:lnTo>
                    <a:pt x="2798" y="840"/>
                  </a:lnTo>
                  <a:lnTo>
                    <a:pt x="2798" y="835"/>
                  </a:lnTo>
                  <a:lnTo>
                    <a:pt x="2811" y="835"/>
                  </a:lnTo>
                  <a:lnTo>
                    <a:pt x="2811" y="832"/>
                  </a:lnTo>
                  <a:lnTo>
                    <a:pt x="2821" y="832"/>
                  </a:lnTo>
                  <a:lnTo>
                    <a:pt x="2821" y="827"/>
                  </a:lnTo>
                  <a:lnTo>
                    <a:pt x="2825" y="827"/>
                  </a:lnTo>
                  <a:lnTo>
                    <a:pt x="2825" y="823"/>
                  </a:lnTo>
                  <a:lnTo>
                    <a:pt x="2828" y="823"/>
                  </a:lnTo>
                  <a:lnTo>
                    <a:pt x="2828" y="819"/>
                  </a:lnTo>
                  <a:lnTo>
                    <a:pt x="2831" y="819"/>
                  </a:lnTo>
                  <a:lnTo>
                    <a:pt x="2831" y="815"/>
                  </a:lnTo>
                  <a:lnTo>
                    <a:pt x="2841" y="815"/>
                  </a:lnTo>
                  <a:lnTo>
                    <a:pt x="2841" y="811"/>
                  </a:lnTo>
                  <a:lnTo>
                    <a:pt x="2848" y="811"/>
                  </a:lnTo>
                  <a:lnTo>
                    <a:pt x="2848" y="806"/>
                  </a:lnTo>
                  <a:lnTo>
                    <a:pt x="2865" y="806"/>
                  </a:lnTo>
                  <a:lnTo>
                    <a:pt x="2865" y="798"/>
                  </a:lnTo>
                  <a:lnTo>
                    <a:pt x="2868" y="798"/>
                  </a:lnTo>
                  <a:lnTo>
                    <a:pt x="2868" y="794"/>
                  </a:lnTo>
                  <a:lnTo>
                    <a:pt x="2871" y="794"/>
                  </a:lnTo>
                  <a:lnTo>
                    <a:pt x="2871" y="786"/>
                  </a:lnTo>
                  <a:lnTo>
                    <a:pt x="2878" y="786"/>
                  </a:lnTo>
                  <a:lnTo>
                    <a:pt x="2878" y="781"/>
                  </a:lnTo>
                  <a:lnTo>
                    <a:pt x="2881" y="781"/>
                  </a:lnTo>
                  <a:lnTo>
                    <a:pt x="2881" y="777"/>
                  </a:lnTo>
                  <a:lnTo>
                    <a:pt x="2897" y="777"/>
                  </a:lnTo>
                  <a:lnTo>
                    <a:pt x="2897" y="772"/>
                  </a:lnTo>
                  <a:lnTo>
                    <a:pt x="2904" y="772"/>
                  </a:lnTo>
                  <a:lnTo>
                    <a:pt x="2904" y="769"/>
                  </a:lnTo>
                  <a:lnTo>
                    <a:pt x="2921" y="769"/>
                  </a:lnTo>
                  <a:lnTo>
                    <a:pt x="2921" y="764"/>
                  </a:lnTo>
                  <a:lnTo>
                    <a:pt x="2927" y="764"/>
                  </a:lnTo>
                  <a:lnTo>
                    <a:pt x="2927" y="759"/>
                  </a:lnTo>
                  <a:lnTo>
                    <a:pt x="2934" y="759"/>
                  </a:lnTo>
                  <a:lnTo>
                    <a:pt x="2934" y="755"/>
                  </a:lnTo>
                  <a:lnTo>
                    <a:pt x="2967" y="755"/>
                  </a:lnTo>
                  <a:lnTo>
                    <a:pt x="2967" y="750"/>
                  </a:lnTo>
                  <a:lnTo>
                    <a:pt x="2977" y="750"/>
                  </a:lnTo>
                  <a:lnTo>
                    <a:pt x="2977" y="746"/>
                  </a:lnTo>
                  <a:lnTo>
                    <a:pt x="3003" y="746"/>
                  </a:lnTo>
                  <a:lnTo>
                    <a:pt x="3003" y="742"/>
                  </a:lnTo>
                  <a:lnTo>
                    <a:pt x="3043" y="742"/>
                  </a:lnTo>
                  <a:lnTo>
                    <a:pt x="3043" y="737"/>
                  </a:lnTo>
                  <a:lnTo>
                    <a:pt x="3061" y="737"/>
                  </a:lnTo>
                  <a:lnTo>
                    <a:pt x="3061" y="732"/>
                  </a:lnTo>
                  <a:lnTo>
                    <a:pt x="3067" y="732"/>
                  </a:lnTo>
                  <a:lnTo>
                    <a:pt x="3067" y="726"/>
                  </a:lnTo>
                  <a:lnTo>
                    <a:pt x="3071" y="726"/>
                  </a:lnTo>
                  <a:lnTo>
                    <a:pt x="3071" y="721"/>
                  </a:lnTo>
                  <a:lnTo>
                    <a:pt x="3073" y="721"/>
                  </a:lnTo>
                  <a:lnTo>
                    <a:pt x="3073" y="717"/>
                  </a:lnTo>
                  <a:lnTo>
                    <a:pt x="3077" y="717"/>
                  </a:lnTo>
                  <a:lnTo>
                    <a:pt x="3077" y="712"/>
                  </a:lnTo>
                  <a:lnTo>
                    <a:pt x="3081" y="712"/>
                  </a:lnTo>
                  <a:lnTo>
                    <a:pt x="3081" y="701"/>
                  </a:lnTo>
                  <a:lnTo>
                    <a:pt x="3087" y="701"/>
                  </a:lnTo>
                  <a:lnTo>
                    <a:pt x="3087" y="691"/>
                  </a:lnTo>
                  <a:lnTo>
                    <a:pt x="3091" y="691"/>
                  </a:lnTo>
                  <a:lnTo>
                    <a:pt x="3091" y="686"/>
                  </a:lnTo>
                  <a:lnTo>
                    <a:pt x="3101" y="686"/>
                  </a:lnTo>
                  <a:lnTo>
                    <a:pt x="3101" y="680"/>
                  </a:lnTo>
                  <a:lnTo>
                    <a:pt x="3107" y="680"/>
                  </a:lnTo>
                  <a:lnTo>
                    <a:pt x="3107" y="675"/>
                  </a:lnTo>
                  <a:lnTo>
                    <a:pt x="3113" y="675"/>
                  </a:lnTo>
                  <a:lnTo>
                    <a:pt x="3113" y="671"/>
                  </a:lnTo>
                  <a:lnTo>
                    <a:pt x="3121" y="671"/>
                  </a:lnTo>
                  <a:lnTo>
                    <a:pt x="3121" y="666"/>
                  </a:lnTo>
                  <a:lnTo>
                    <a:pt x="3137" y="666"/>
                  </a:lnTo>
                  <a:lnTo>
                    <a:pt x="3137" y="660"/>
                  </a:lnTo>
                  <a:lnTo>
                    <a:pt x="3147" y="660"/>
                  </a:lnTo>
                  <a:lnTo>
                    <a:pt x="3147" y="655"/>
                  </a:lnTo>
                  <a:lnTo>
                    <a:pt x="3173" y="655"/>
                  </a:lnTo>
                  <a:lnTo>
                    <a:pt x="3173" y="649"/>
                  </a:lnTo>
                  <a:lnTo>
                    <a:pt x="3180" y="649"/>
                  </a:lnTo>
                  <a:lnTo>
                    <a:pt x="3180" y="644"/>
                  </a:lnTo>
                  <a:lnTo>
                    <a:pt x="3203" y="644"/>
                  </a:lnTo>
                  <a:lnTo>
                    <a:pt x="3203" y="639"/>
                  </a:lnTo>
                  <a:lnTo>
                    <a:pt x="3209" y="639"/>
                  </a:lnTo>
                  <a:lnTo>
                    <a:pt x="3209" y="633"/>
                  </a:lnTo>
                  <a:lnTo>
                    <a:pt x="3246" y="633"/>
                  </a:lnTo>
                  <a:lnTo>
                    <a:pt x="3246" y="622"/>
                  </a:lnTo>
                  <a:lnTo>
                    <a:pt x="3259" y="622"/>
                  </a:lnTo>
                  <a:lnTo>
                    <a:pt x="3259" y="611"/>
                  </a:lnTo>
                  <a:lnTo>
                    <a:pt x="3263" y="611"/>
                  </a:lnTo>
                  <a:lnTo>
                    <a:pt x="3263" y="606"/>
                  </a:lnTo>
                  <a:lnTo>
                    <a:pt x="3269" y="606"/>
                  </a:lnTo>
                  <a:lnTo>
                    <a:pt x="3269" y="600"/>
                  </a:lnTo>
                  <a:lnTo>
                    <a:pt x="3273" y="600"/>
                  </a:lnTo>
                  <a:lnTo>
                    <a:pt x="3273" y="595"/>
                  </a:lnTo>
                  <a:lnTo>
                    <a:pt x="3342" y="595"/>
                  </a:lnTo>
                  <a:lnTo>
                    <a:pt x="3342" y="589"/>
                  </a:lnTo>
                  <a:lnTo>
                    <a:pt x="3362" y="589"/>
                  </a:lnTo>
                  <a:lnTo>
                    <a:pt x="3362" y="583"/>
                  </a:lnTo>
                  <a:lnTo>
                    <a:pt x="3368" y="583"/>
                  </a:lnTo>
                  <a:lnTo>
                    <a:pt x="3368" y="579"/>
                  </a:lnTo>
                  <a:lnTo>
                    <a:pt x="3386" y="579"/>
                  </a:lnTo>
                  <a:lnTo>
                    <a:pt x="3386" y="573"/>
                  </a:lnTo>
                  <a:lnTo>
                    <a:pt x="3392" y="573"/>
                  </a:lnTo>
                  <a:lnTo>
                    <a:pt x="3392" y="566"/>
                  </a:lnTo>
                  <a:lnTo>
                    <a:pt x="3412" y="566"/>
                  </a:lnTo>
                  <a:lnTo>
                    <a:pt x="3412" y="562"/>
                  </a:lnTo>
                  <a:lnTo>
                    <a:pt x="3428" y="562"/>
                  </a:lnTo>
                  <a:lnTo>
                    <a:pt x="3428" y="556"/>
                  </a:lnTo>
                  <a:lnTo>
                    <a:pt x="3436" y="556"/>
                  </a:lnTo>
                  <a:lnTo>
                    <a:pt x="3436" y="543"/>
                  </a:lnTo>
                  <a:lnTo>
                    <a:pt x="3452" y="543"/>
                  </a:lnTo>
                  <a:lnTo>
                    <a:pt x="3452" y="537"/>
                  </a:lnTo>
                  <a:lnTo>
                    <a:pt x="3456" y="537"/>
                  </a:lnTo>
                  <a:lnTo>
                    <a:pt x="3456" y="533"/>
                  </a:lnTo>
                  <a:lnTo>
                    <a:pt x="3498" y="533"/>
                  </a:lnTo>
                  <a:lnTo>
                    <a:pt x="3498" y="527"/>
                  </a:lnTo>
                  <a:lnTo>
                    <a:pt x="3514" y="527"/>
                  </a:lnTo>
                  <a:lnTo>
                    <a:pt x="3514" y="520"/>
                  </a:lnTo>
                  <a:lnTo>
                    <a:pt x="3532" y="520"/>
                  </a:lnTo>
                  <a:lnTo>
                    <a:pt x="3532" y="514"/>
                  </a:lnTo>
                  <a:lnTo>
                    <a:pt x="3548" y="514"/>
                  </a:lnTo>
                  <a:lnTo>
                    <a:pt x="3548" y="508"/>
                  </a:lnTo>
                  <a:lnTo>
                    <a:pt x="3564" y="508"/>
                  </a:lnTo>
                  <a:lnTo>
                    <a:pt x="3564" y="501"/>
                  </a:lnTo>
                  <a:lnTo>
                    <a:pt x="3568" y="501"/>
                  </a:lnTo>
                  <a:lnTo>
                    <a:pt x="3568" y="495"/>
                  </a:lnTo>
                  <a:lnTo>
                    <a:pt x="3648" y="495"/>
                  </a:lnTo>
                  <a:lnTo>
                    <a:pt x="3648" y="489"/>
                  </a:lnTo>
                  <a:lnTo>
                    <a:pt x="3668" y="489"/>
                  </a:lnTo>
                  <a:lnTo>
                    <a:pt x="3668" y="482"/>
                  </a:lnTo>
                  <a:lnTo>
                    <a:pt x="3684" y="482"/>
                  </a:lnTo>
                  <a:lnTo>
                    <a:pt x="3684" y="473"/>
                  </a:lnTo>
                  <a:lnTo>
                    <a:pt x="3707" y="473"/>
                  </a:lnTo>
                  <a:lnTo>
                    <a:pt x="3707" y="466"/>
                  </a:lnTo>
                  <a:lnTo>
                    <a:pt x="3737" y="466"/>
                  </a:lnTo>
                  <a:lnTo>
                    <a:pt x="3737" y="459"/>
                  </a:lnTo>
                  <a:lnTo>
                    <a:pt x="3747" y="459"/>
                  </a:lnTo>
                  <a:lnTo>
                    <a:pt x="3747" y="451"/>
                  </a:lnTo>
                  <a:lnTo>
                    <a:pt x="3787" y="451"/>
                  </a:lnTo>
                  <a:lnTo>
                    <a:pt x="3787" y="443"/>
                  </a:lnTo>
                  <a:lnTo>
                    <a:pt x="3801" y="443"/>
                  </a:lnTo>
                  <a:lnTo>
                    <a:pt x="3801" y="436"/>
                  </a:lnTo>
                  <a:lnTo>
                    <a:pt x="3817" y="436"/>
                  </a:lnTo>
                  <a:lnTo>
                    <a:pt x="3817" y="427"/>
                  </a:lnTo>
                  <a:lnTo>
                    <a:pt x="3827" y="427"/>
                  </a:lnTo>
                  <a:lnTo>
                    <a:pt x="3827" y="420"/>
                  </a:lnTo>
                  <a:lnTo>
                    <a:pt x="3873" y="420"/>
                  </a:lnTo>
                  <a:lnTo>
                    <a:pt x="3873" y="412"/>
                  </a:lnTo>
                  <a:lnTo>
                    <a:pt x="3877" y="412"/>
                  </a:lnTo>
                  <a:lnTo>
                    <a:pt x="3877" y="403"/>
                  </a:lnTo>
                  <a:lnTo>
                    <a:pt x="3897" y="403"/>
                  </a:lnTo>
                  <a:lnTo>
                    <a:pt x="3897" y="396"/>
                  </a:lnTo>
                  <a:lnTo>
                    <a:pt x="3969" y="396"/>
                  </a:lnTo>
                  <a:lnTo>
                    <a:pt x="3969" y="387"/>
                  </a:lnTo>
                  <a:lnTo>
                    <a:pt x="3989" y="387"/>
                  </a:lnTo>
                  <a:lnTo>
                    <a:pt x="3989" y="379"/>
                  </a:lnTo>
                  <a:lnTo>
                    <a:pt x="3993" y="379"/>
                  </a:lnTo>
                  <a:lnTo>
                    <a:pt x="3993" y="362"/>
                  </a:lnTo>
                  <a:lnTo>
                    <a:pt x="3997" y="362"/>
                  </a:lnTo>
                  <a:lnTo>
                    <a:pt x="3997" y="353"/>
                  </a:lnTo>
                  <a:lnTo>
                    <a:pt x="4026" y="353"/>
                  </a:lnTo>
                  <a:lnTo>
                    <a:pt x="4026" y="345"/>
                  </a:lnTo>
                  <a:lnTo>
                    <a:pt x="4049" y="345"/>
                  </a:lnTo>
                  <a:lnTo>
                    <a:pt x="4049" y="336"/>
                  </a:lnTo>
                  <a:lnTo>
                    <a:pt x="4056" y="336"/>
                  </a:lnTo>
                  <a:lnTo>
                    <a:pt x="4056" y="318"/>
                  </a:lnTo>
                  <a:lnTo>
                    <a:pt x="4092" y="318"/>
                  </a:lnTo>
                  <a:lnTo>
                    <a:pt x="4092" y="310"/>
                  </a:lnTo>
                  <a:lnTo>
                    <a:pt x="4099" y="310"/>
                  </a:lnTo>
                  <a:lnTo>
                    <a:pt x="4099" y="301"/>
                  </a:lnTo>
                  <a:lnTo>
                    <a:pt x="4192" y="301"/>
                  </a:lnTo>
                  <a:lnTo>
                    <a:pt x="4192" y="292"/>
                  </a:lnTo>
                  <a:lnTo>
                    <a:pt x="4198" y="292"/>
                  </a:lnTo>
                  <a:lnTo>
                    <a:pt x="4198" y="282"/>
                  </a:lnTo>
                  <a:lnTo>
                    <a:pt x="4252" y="282"/>
                  </a:lnTo>
                  <a:lnTo>
                    <a:pt x="4252" y="271"/>
                  </a:lnTo>
                  <a:lnTo>
                    <a:pt x="4378" y="271"/>
                  </a:lnTo>
                  <a:lnTo>
                    <a:pt x="4378" y="258"/>
                  </a:lnTo>
                  <a:lnTo>
                    <a:pt x="4398" y="258"/>
                  </a:lnTo>
                  <a:lnTo>
                    <a:pt x="4398" y="246"/>
                  </a:lnTo>
                  <a:lnTo>
                    <a:pt x="4408" y="246"/>
                  </a:lnTo>
                  <a:lnTo>
                    <a:pt x="4408" y="232"/>
                  </a:lnTo>
                  <a:lnTo>
                    <a:pt x="4411" y="232"/>
                  </a:lnTo>
                  <a:lnTo>
                    <a:pt x="4411" y="220"/>
                  </a:lnTo>
                  <a:lnTo>
                    <a:pt x="4424" y="220"/>
                  </a:lnTo>
                  <a:lnTo>
                    <a:pt x="4424" y="207"/>
                  </a:lnTo>
                  <a:lnTo>
                    <a:pt x="4497" y="207"/>
                  </a:lnTo>
                  <a:lnTo>
                    <a:pt x="4497" y="194"/>
                  </a:lnTo>
                  <a:lnTo>
                    <a:pt x="4557" y="194"/>
                  </a:lnTo>
                  <a:lnTo>
                    <a:pt x="4557" y="180"/>
                  </a:lnTo>
                  <a:lnTo>
                    <a:pt x="4573" y="180"/>
                  </a:lnTo>
                  <a:lnTo>
                    <a:pt x="4573" y="167"/>
                  </a:lnTo>
                  <a:lnTo>
                    <a:pt x="4583" y="167"/>
                  </a:lnTo>
                  <a:lnTo>
                    <a:pt x="4583" y="154"/>
                  </a:lnTo>
                  <a:lnTo>
                    <a:pt x="4590" y="154"/>
                  </a:lnTo>
                  <a:lnTo>
                    <a:pt x="4590" y="140"/>
                  </a:lnTo>
                  <a:lnTo>
                    <a:pt x="4603" y="140"/>
                  </a:lnTo>
                  <a:lnTo>
                    <a:pt x="4603" y="127"/>
                  </a:lnTo>
                  <a:lnTo>
                    <a:pt x="4620" y="127"/>
                  </a:lnTo>
                  <a:lnTo>
                    <a:pt x="4620" y="113"/>
                  </a:lnTo>
                  <a:lnTo>
                    <a:pt x="4649" y="113"/>
                  </a:lnTo>
                  <a:lnTo>
                    <a:pt x="4649" y="99"/>
                  </a:lnTo>
                  <a:lnTo>
                    <a:pt x="4699" y="99"/>
                  </a:lnTo>
                  <a:lnTo>
                    <a:pt x="4699" y="84"/>
                  </a:lnTo>
                  <a:lnTo>
                    <a:pt x="4709" y="84"/>
                  </a:lnTo>
                  <a:lnTo>
                    <a:pt x="4709" y="69"/>
                  </a:lnTo>
                  <a:lnTo>
                    <a:pt x="4737" y="69"/>
                  </a:lnTo>
                  <a:lnTo>
                    <a:pt x="4737" y="53"/>
                  </a:lnTo>
                  <a:lnTo>
                    <a:pt x="4889" y="53"/>
                  </a:lnTo>
                  <a:lnTo>
                    <a:pt x="4889" y="29"/>
                  </a:lnTo>
                  <a:lnTo>
                    <a:pt x="5072" y="29"/>
                  </a:lnTo>
                  <a:lnTo>
                    <a:pt x="5072" y="0"/>
                  </a:lnTo>
                  <a:lnTo>
                    <a:pt x="5074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2589" y="4081"/>
              <a:ext cx="130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Years of Follow-up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 rot="16200000">
              <a:off x="-833" y="1838"/>
              <a:ext cx="180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Cumulative Hazard Rates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0" name="Line 8"/>
            <p:cNvSpPr>
              <a:spLocks noChangeShapeType="1"/>
            </p:cNvSpPr>
            <p:nvPr/>
          </p:nvSpPr>
          <p:spPr bwMode="auto">
            <a:xfrm flipH="1">
              <a:off x="407" y="3580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1" name="Line 9"/>
            <p:cNvSpPr>
              <a:spLocks noChangeShapeType="1"/>
            </p:cNvSpPr>
            <p:nvPr/>
          </p:nvSpPr>
          <p:spPr bwMode="auto">
            <a:xfrm flipH="1">
              <a:off x="407" y="3099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2" name="Line 10"/>
            <p:cNvSpPr>
              <a:spLocks noChangeShapeType="1"/>
            </p:cNvSpPr>
            <p:nvPr/>
          </p:nvSpPr>
          <p:spPr bwMode="auto">
            <a:xfrm flipH="1">
              <a:off x="407" y="2619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3" name="Line 11"/>
            <p:cNvSpPr>
              <a:spLocks noChangeShapeType="1"/>
            </p:cNvSpPr>
            <p:nvPr/>
          </p:nvSpPr>
          <p:spPr bwMode="auto">
            <a:xfrm flipH="1">
              <a:off x="407" y="2138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4" name="Line 12"/>
            <p:cNvSpPr>
              <a:spLocks noChangeShapeType="1"/>
            </p:cNvSpPr>
            <p:nvPr/>
          </p:nvSpPr>
          <p:spPr bwMode="auto">
            <a:xfrm flipH="1">
              <a:off x="407" y="1658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5" name="Line 13"/>
            <p:cNvSpPr>
              <a:spLocks noChangeShapeType="1"/>
            </p:cNvSpPr>
            <p:nvPr/>
          </p:nvSpPr>
          <p:spPr bwMode="auto">
            <a:xfrm flipH="1">
              <a:off x="407" y="1177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6" name="Line 14"/>
            <p:cNvSpPr>
              <a:spLocks noChangeShapeType="1"/>
            </p:cNvSpPr>
            <p:nvPr/>
          </p:nvSpPr>
          <p:spPr bwMode="auto">
            <a:xfrm flipH="1">
              <a:off x="407" y="697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7" name="Line 15"/>
            <p:cNvSpPr>
              <a:spLocks noChangeShapeType="1"/>
            </p:cNvSpPr>
            <p:nvPr/>
          </p:nvSpPr>
          <p:spPr bwMode="auto">
            <a:xfrm flipV="1">
              <a:off x="477" y="697"/>
              <a:ext cx="1" cy="288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8" name="Rectangle 16"/>
            <p:cNvSpPr>
              <a:spLocks noChangeArrowheads="1"/>
            </p:cNvSpPr>
            <p:nvPr/>
          </p:nvSpPr>
          <p:spPr bwMode="auto">
            <a:xfrm rot="16200000">
              <a:off x="212" y="344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9" name="Rectangle 17"/>
            <p:cNvSpPr>
              <a:spLocks noChangeArrowheads="1"/>
            </p:cNvSpPr>
            <p:nvPr/>
          </p:nvSpPr>
          <p:spPr bwMode="auto">
            <a:xfrm rot="16200000">
              <a:off x="212" y="296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0" name="Rectangle 18"/>
            <p:cNvSpPr>
              <a:spLocks noChangeArrowheads="1"/>
            </p:cNvSpPr>
            <p:nvPr/>
          </p:nvSpPr>
          <p:spPr bwMode="auto">
            <a:xfrm rot="16200000">
              <a:off x="212" y="2486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1" name="Rectangle 19"/>
            <p:cNvSpPr>
              <a:spLocks noChangeArrowheads="1"/>
            </p:cNvSpPr>
            <p:nvPr/>
          </p:nvSpPr>
          <p:spPr bwMode="auto">
            <a:xfrm rot="16200000">
              <a:off x="212" y="2006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2" name="Rectangle 20"/>
            <p:cNvSpPr>
              <a:spLocks noChangeArrowheads="1"/>
            </p:cNvSpPr>
            <p:nvPr/>
          </p:nvSpPr>
          <p:spPr bwMode="auto">
            <a:xfrm rot="16200000">
              <a:off x="212" y="1525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3" name="Rectangle 21"/>
            <p:cNvSpPr>
              <a:spLocks noChangeArrowheads="1"/>
            </p:cNvSpPr>
            <p:nvPr/>
          </p:nvSpPr>
          <p:spPr bwMode="auto">
            <a:xfrm rot="16200000">
              <a:off x="212" y="1045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4" name="Rectangle 22"/>
            <p:cNvSpPr>
              <a:spLocks noChangeArrowheads="1"/>
            </p:cNvSpPr>
            <p:nvPr/>
          </p:nvSpPr>
          <p:spPr bwMode="auto">
            <a:xfrm rot="16200000">
              <a:off x="213" y="564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5" name="Line 23"/>
            <p:cNvSpPr>
              <a:spLocks noChangeShapeType="1"/>
            </p:cNvSpPr>
            <p:nvPr/>
          </p:nvSpPr>
          <p:spPr bwMode="auto">
            <a:xfrm>
              <a:off x="671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6" name="Line 24"/>
            <p:cNvSpPr>
              <a:spLocks noChangeShapeType="1"/>
            </p:cNvSpPr>
            <p:nvPr/>
          </p:nvSpPr>
          <p:spPr bwMode="auto">
            <a:xfrm>
              <a:off x="1276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7" name="Line 25"/>
            <p:cNvSpPr>
              <a:spLocks noChangeShapeType="1"/>
            </p:cNvSpPr>
            <p:nvPr/>
          </p:nvSpPr>
          <p:spPr bwMode="auto">
            <a:xfrm>
              <a:off x="1882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8" name="Line 26"/>
            <p:cNvSpPr>
              <a:spLocks noChangeShapeType="1"/>
            </p:cNvSpPr>
            <p:nvPr/>
          </p:nvSpPr>
          <p:spPr bwMode="auto">
            <a:xfrm>
              <a:off x="2487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9" name="Line 27"/>
            <p:cNvSpPr>
              <a:spLocks noChangeShapeType="1"/>
            </p:cNvSpPr>
            <p:nvPr/>
          </p:nvSpPr>
          <p:spPr bwMode="auto">
            <a:xfrm>
              <a:off x="3094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70" name="Line 28"/>
            <p:cNvSpPr>
              <a:spLocks noChangeShapeType="1"/>
            </p:cNvSpPr>
            <p:nvPr/>
          </p:nvSpPr>
          <p:spPr bwMode="auto">
            <a:xfrm>
              <a:off x="3698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71" name="Line 29"/>
            <p:cNvSpPr>
              <a:spLocks noChangeShapeType="1"/>
            </p:cNvSpPr>
            <p:nvPr/>
          </p:nvSpPr>
          <p:spPr bwMode="auto">
            <a:xfrm>
              <a:off x="4305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72" name="Line 30"/>
            <p:cNvSpPr>
              <a:spLocks noChangeShapeType="1"/>
            </p:cNvSpPr>
            <p:nvPr/>
          </p:nvSpPr>
          <p:spPr bwMode="auto">
            <a:xfrm>
              <a:off x="4909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73" name="Line 31"/>
            <p:cNvSpPr>
              <a:spLocks noChangeShapeType="1"/>
            </p:cNvSpPr>
            <p:nvPr/>
          </p:nvSpPr>
          <p:spPr bwMode="auto">
            <a:xfrm>
              <a:off x="5516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74" name="Line 32"/>
            <p:cNvSpPr>
              <a:spLocks noChangeShapeType="1"/>
            </p:cNvSpPr>
            <p:nvPr/>
          </p:nvSpPr>
          <p:spPr bwMode="auto">
            <a:xfrm>
              <a:off x="671" y="3704"/>
              <a:ext cx="4845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75" name="Rectangle 33"/>
            <p:cNvSpPr>
              <a:spLocks noChangeArrowheads="1"/>
            </p:cNvSpPr>
            <p:nvPr/>
          </p:nvSpPr>
          <p:spPr bwMode="auto">
            <a:xfrm>
              <a:off x="636" y="3837"/>
              <a:ext cx="8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76" name="Rectangle 34"/>
            <p:cNvSpPr>
              <a:spLocks noChangeArrowheads="1"/>
            </p:cNvSpPr>
            <p:nvPr/>
          </p:nvSpPr>
          <p:spPr bwMode="auto">
            <a:xfrm>
              <a:off x="1188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77" name="Rectangle 35"/>
            <p:cNvSpPr>
              <a:spLocks noChangeArrowheads="1"/>
            </p:cNvSpPr>
            <p:nvPr/>
          </p:nvSpPr>
          <p:spPr bwMode="auto">
            <a:xfrm>
              <a:off x="1795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78" name="Rectangle 36"/>
            <p:cNvSpPr>
              <a:spLocks noChangeArrowheads="1"/>
            </p:cNvSpPr>
            <p:nvPr/>
          </p:nvSpPr>
          <p:spPr bwMode="auto">
            <a:xfrm>
              <a:off x="2400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79" name="Rectangle 37"/>
            <p:cNvSpPr>
              <a:spLocks noChangeArrowheads="1"/>
            </p:cNvSpPr>
            <p:nvPr/>
          </p:nvSpPr>
          <p:spPr bwMode="auto">
            <a:xfrm>
              <a:off x="3006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2.0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80" name="Rectangle 38"/>
            <p:cNvSpPr>
              <a:spLocks noChangeArrowheads="1"/>
            </p:cNvSpPr>
            <p:nvPr/>
          </p:nvSpPr>
          <p:spPr bwMode="auto">
            <a:xfrm>
              <a:off x="3611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2.5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81" name="Rectangle 39"/>
            <p:cNvSpPr>
              <a:spLocks noChangeArrowheads="1"/>
            </p:cNvSpPr>
            <p:nvPr/>
          </p:nvSpPr>
          <p:spPr bwMode="auto">
            <a:xfrm>
              <a:off x="4218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3.0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82" name="Rectangle 40"/>
            <p:cNvSpPr>
              <a:spLocks noChangeArrowheads="1"/>
            </p:cNvSpPr>
            <p:nvPr/>
          </p:nvSpPr>
          <p:spPr bwMode="auto">
            <a:xfrm>
              <a:off x="4822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3.5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83" name="Rectangle 41"/>
            <p:cNvSpPr>
              <a:spLocks noChangeArrowheads="1"/>
            </p:cNvSpPr>
            <p:nvPr/>
          </p:nvSpPr>
          <p:spPr bwMode="auto">
            <a:xfrm>
              <a:off x="5429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4.0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84" name="Rectangle 42"/>
            <p:cNvSpPr>
              <a:spLocks noChangeArrowheads="1"/>
            </p:cNvSpPr>
            <p:nvPr/>
          </p:nvSpPr>
          <p:spPr bwMode="auto">
            <a:xfrm>
              <a:off x="477" y="331"/>
              <a:ext cx="5268" cy="337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85" name="Rectangle 43"/>
            <p:cNvSpPr>
              <a:spLocks noChangeArrowheads="1"/>
            </p:cNvSpPr>
            <p:nvPr/>
          </p:nvSpPr>
          <p:spPr bwMode="auto">
            <a:xfrm>
              <a:off x="671" y="414"/>
              <a:ext cx="49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# at Risk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86" name="Rectangle 44"/>
            <p:cNvSpPr>
              <a:spLocks noChangeArrowheads="1"/>
            </p:cNvSpPr>
            <p:nvPr/>
          </p:nvSpPr>
          <p:spPr bwMode="auto">
            <a:xfrm>
              <a:off x="1276" y="414"/>
              <a:ext cx="46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Year 0.5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87" name="Rectangle 45"/>
            <p:cNvSpPr>
              <a:spLocks noChangeArrowheads="1"/>
            </p:cNvSpPr>
            <p:nvPr/>
          </p:nvSpPr>
          <p:spPr bwMode="auto">
            <a:xfrm>
              <a:off x="1882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88" name="Rectangle 46"/>
            <p:cNvSpPr>
              <a:spLocks noChangeArrowheads="1"/>
            </p:cNvSpPr>
            <p:nvPr/>
          </p:nvSpPr>
          <p:spPr bwMode="auto">
            <a:xfrm>
              <a:off x="2487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89" name="Rectangle 47"/>
            <p:cNvSpPr>
              <a:spLocks noChangeArrowheads="1"/>
            </p:cNvSpPr>
            <p:nvPr/>
          </p:nvSpPr>
          <p:spPr bwMode="auto">
            <a:xfrm>
              <a:off x="3094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2.0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90" name="Rectangle 48"/>
            <p:cNvSpPr>
              <a:spLocks noChangeArrowheads="1"/>
            </p:cNvSpPr>
            <p:nvPr/>
          </p:nvSpPr>
          <p:spPr bwMode="auto">
            <a:xfrm>
              <a:off x="3698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2.5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91" name="Rectangle 49"/>
            <p:cNvSpPr>
              <a:spLocks noChangeArrowheads="1"/>
            </p:cNvSpPr>
            <p:nvPr/>
          </p:nvSpPr>
          <p:spPr bwMode="auto">
            <a:xfrm>
              <a:off x="4305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3.0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92" name="Rectangle 50"/>
            <p:cNvSpPr>
              <a:spLocks noChangeArrowheads="1"/>
            </p:cNvSpPr>
            <p:nvPr/>
          </p:nvSpPr>
          <p:spPr bwMode="auto">
            <a:xfrm>
              <a:off x="4909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3.5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93" name="Rectangle 51"/>
            <p:cNvSpPr>
              <a:spLocks noChangeArrowheads="1"/>
            </p:cNvSpPr>
            <p:nvPr/>
          </p:nvSpPr>
          <p:spPr bwMode="auto">
            <a:xfrm>
              <a:off x="5516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4.0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94" name="Rectangle 52"/>
            <p:cNvSpPr>
              <a:spLocks noChangeArrowheads="1"/>
            </p:cNvSpPr>
            <p:nvPr/>
          </p:nvSpPr>
          <p:spPr bwMode="auto">
            <a:xfrm>
              <a:off x="771" y="558"/>
              <a:ext cx="2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2580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95" name="Rectangle 53"/>
            <p:cNvSpPr>
              <a:spLocks noChangeArrowheads="1"/>
            </p:cNvSpPr>
            <p:nvPr/>
          </p:nvSpPr>
          <p:spPr bwMode="auto">
            <a:xfrm>
              <a:off x="1276" y="558"/>
              <a:ext cx="2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2059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96" name="Rectangle 54"/>
            <p:cNvSpPr>
              <a:spLocks noChangeArrowheads="1"/>
            </p:cNvSpPr>
            <p:nvPr/>
          </p:nvSpPr>
          <p:spPr bwMode="auto">
            <a:xfrm>
              <a:off x="1882" y="558"/>
              <a:ext cx="2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1842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97" name="Rectangle 55"/>
            <p:cNvSpPr>
              <a:spLocks noChangeArrowheads="1"/>
            </p:cNvSpPr>
            <p:nvPr/>
          </p:nvSpPr>
          <p:spPr bwMode="auto">
            <a:xfrm>
              <a:off x="2487" y="558"/>
              <a:ext cx="2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1663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98" name="Rectangle 56"/>
            <p:cNvSpPr>
              <a:spLocks noChangeArrowheads="1"/>
            </p:cNvSpPr>
            <p:nvPr/>
          </p:nvSpPr>
          <p:spPr bwMode="auto">
            <a:xfrm>
              <a:off x="3094" y="558"/>
              <a:ext cx="2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1371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99" name="Rectangle 57"/>
            <p:cNvSpPr>
              <a:spLocks noChangeArrowheads="1"/>
            </p:cNvSpPr>
            <p:nvPr/>
          </p:nvSpPr>
          <p:spPr bwMode="auto">
            <a:xfrm>
              <a:off x="3698" y="558"/>
              <a:ext cx="2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1008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00" name="Rectangle 58"/>
            <p:cNvSpPr>
              <a:spLocks noChangeArrowheads="1"/>
            </p:cNvSpPr>
            <p:nvPr/>
          </p:nvSpPr>
          <p:spPr bwMode="auto">
            <a:xfrm>
              <a:off x="4305" y="558"/>
              <a:ext cx="20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706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01" name="Rectangle 59"/>
            <p:cNvSpPr>
              <a:spLocks noChangeArrowheads="1"/>
            </p:cNvSpPr>
            <p:nvPr/>
          </p:nvSpPr>
          <p:spPr bwMode="auto">
            <a:xfrm>
              <a:off x="4909" y="558"/>
              <a:ext cx="20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446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02" name="Rectangle 60"/>
            <p:cNvSpPr>
              <a:spLocks noChangeArrowheads="1"/>
            </p:cNvSpPr>
            <p:nvPr/>
          </p:nvSpPr>
          <p:spPr bwMode="auto">
            <a:xfrm>
              <a:off x="5516" y="558"/>
              <a:ext cx="20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03" name="Rectangle 61"/>
            <p:cNvSpPr>
              <a:spLocks noChangeArrowheads="1"/>
            </p:cNvSpPr>
            <p:nvPr/>
          </p:nvSpPr>
          <p:spPr bwMode="auto">
            <a:xfrm>
              <a:off x="1343" y="96"/>
              <a:ext cx="441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ASSERT : Time to Adjudicated AHRE(&gt;6 minutes,&gt;190/minute)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0244" name="Straight Connector 6"/>
          <p:cNvCxnSpPr>
            <a:cxnSpLocks noChangeShapeType="1"/>
          </p:cNvCxnSpPr>
          <p:nvPr/>
        </p:nvCxnSpPr>
        <p:spPr bwMode="auto">
          <a:xfrm rot="16200000" flipV="1">
            <a:off x="3296444" y="5399882"/>
            <a:ext cx="1357313" cy="1270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505200" y="3973513"/>
            <a:ext cx="1017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month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Visit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037" y="2969391"/>
            <a:ext cx="2541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SCAF is VERY</a:t>
            </a:r>
          </a:p>
          <a:p>
            <a:r>
              <a:rPr lang="en-US" sz="2400" dirty="0" smtClean="0"/>
              <a:t>Common in the</a:t>
            </a:r>
          </a:p>
          <a:p>
            <a:r>
              <a:rPr lang="en-US" sz="2400" dirty="0" smtClean="0"/>
              <a:t>Pacemaker/ICD</a:t>
            </a:r>
          </a:p>
          <a:p>
            <a:r>
              <a:rPr lang="en-US" sz="2400" dirty="0" smtClean="0"/>
              <a:t>Populations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34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3768" y="977911"/>
            <a:ext cx="7978895" cy="782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5300" dirty="0" smtClean="0">
                <a:solidFill>
                  <a:srgbClr val="FFFF00"/>
                </a:solidFill>
              </a:rPr>
              <a:t>ASSERT: Clinical Outcomes</a:t>
            </a:r>
            <a:r>
              <a:rPr lang="en-CA" dirty="0" smtClean="0">
                <a:solidFill>
                  <a:srgbClr val="FFFF00"/>
                </a:solidFill>
              </a:rPr>
              <a:t/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Healey JS, NEJM 2012</a:t>
            </a:r>
            <a:r>
              <a:rPr lang="en-CA" dirty="0" smtClean="0">
                <a:solidFill>
                  <a:srgbClr val="FFFF00"/>
                </a:solidFill>
              </a:rPr>
              <a:t/>
            </a:r>
            <a:br>
              <a:rPr lang="en-CA" dirty="0" smtClean="0">
                <a:solidFill>
                  <a:srgbClr val="FFFF00"/>
                </a:solidFill>
              </a:rPr>
            </a:br>
            <a:endParaRPr lang="en-CA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985936" y="1841362"/>
          <a:ext cx="8407020" cy="449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0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4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83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9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9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08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027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11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30298">
                <a:tc rowSpan="3"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Device-Detected Atrial Tachyarrhythmia  </a:t>
                      </a:r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Device-Detected Atrial Tachyarrhythmia  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Present vs. absent</a:t>
                      </a:r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29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Absent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N=2319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Present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N= 261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11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events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%/year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events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%/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RR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95% CI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7438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Ischemic  Stroke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</a:rPr>
                        <a:t>  or Systemic Embolism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0.69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1.69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FFFF00"/>
                          </a:solidFill>
                        </a:rPr>
                        <a:t>2.49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FFFF00"/>
                          </a:solidFill>
                        </a:rPr>
                        <a:t>1.28 – 4.85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FFFF00"/>
                          </a:solidFill>
                        </a:rPr>
                        <a:t>0.007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</a:rPr>
                        <a:t> Death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2.62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2.92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1.11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0.69 – 1.79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0.67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Stroke / MI / Vascular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</a:rPr>
                        <a:t> Death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3.53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4.45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1.25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0.85 – 1.84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0.27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7268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Clinical Atrial Fibrillation or Flutter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1.22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FFFF00"/>
                          </a:solidFill>
                        </a:rPr>
                        <a:t>41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6.29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5.56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3.78 – 8.17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075" y="3228760"/>
            <a:ext cx="2541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Both </a:t>
            </a:r>
            <a:r>
              <a:rPr lang="en-US" sz="2400" u="sng" dirty="0" smtClean="0"/>
              <a:t>absolute</a:t>
            </a:r>
            <a:r>
              <a:rPr lang="en-US" sz="2400" dirty="0" smtClean="0"/>
              <a:t> and </a:t>
            </a:r>
            <a:r>
              <a:rPr lang="en-US" sz="2400" u="sng" dirty="0" smtClean="0"/>
              <a:t>relative</a:t>
            </a:r>
            <a:r>
              <a:rPr lang="en-US" sz="2400" dirty="0" smtClean="0"/>
              <a:t> </a:t>
            </a:r>
            <a:r>
              <a:rPr lang="en-US" sz="2400" dirty="0"/>
              <a:t>r</a:t>
            </a:r>
            <a:r>
              <a:rPr lang="en-US" sz="2400" dirty="0" smtClean="0"/>
              <a:t>isks of stroke with SCAF are lower than with clinical AF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 bwMode="auto">
          <a:xfrm>
            <a:off x="7482114" y="3626427"/>
            <a:ext cx="882989" cy="75649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59645" y="0"/>
            <a:ext cx="11448345" cy="1744644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Stroke </a:t>
            </a: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R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isk for </a:t>
            </a: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SCAF 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is Lower than AF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3401074" y="6214903"/>
            <a:ext cx="4580275" cy="490698"/>
          </a:xfrm>
          <a:prstGeom prst="rect">
            <a:avLst/>
          </a:prstGeom>
          <a:noFill/>
          <a:ln>
            <a:noFill/>
          </a:ln>
        </p:spPr>
        <p:txBody>
          <a:bodyPr wrap="none" lIns="1530000" bIns="108000" anchor="b">
            <a:spAutoFit/>
          </a:bodyPr>
          <a:lstStyle/>
          <a:p>
            <a:pPr marL="136525" marR="0" lvl="1" indent="-136525" algn="l" defTabSz="4572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  <a:defRPr/>
            </a:pPr>
            <a:r>
              <a:rPr kumimoji="0" lang="da-DK" sz="12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Times New Roman"/>
              </a:rPr>
              <a:t>1</a:t>
            </a:r>
            <a:r>
              <a:rPr kumimoji="0" lang="nl-NL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Times New Roman"/>
              </a:rPr>
              <a:t>Healey</a:t>
            </a:r>
            <a:r>
              <a:rPr kumimoji="0" lang="nl-NL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Times New Roman"/>
              </a:rPr>
              <a:t> 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Times New Roman"/>
              </a:rPr>
              <a:t>JS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Times New Roman"/>
              </a:rPr>
              <a:t>N Engl J Med. 2012;366:120–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Times New Roman"/>
              </a:rPr>
              <a:t>9</a:t>
            </a:r>
          </a:p>
          <a:p>
            <a:pPr marL="136525" marR="0" lvl="1" indent="-136525" algn="l" defTabSz="4572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  <a:defRPr/>
            </a:pPr>
            <a:r>
              <a:rPr kumimoji="0" lang="da-DK" sz="12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Times New Roman"/>
              </a:rPr>
              <a:t>2</a:t>
            </a:r>
            <a:r>
              <a:rPr kumimoji="0" lang="da-DK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Times New Roman"/>
              </a:rPr>
              <a:t>Gage </a:t>
            </a: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Times New Roman"/>
              </a:rPr>
              <a:t>BF et al. JAMA. 2001;285:2864–70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 charset="0"/>
              <a:cs typeface="Times New Roman"/>
            </a:endParaRPr>
          </a:p>
        </p:txBody>
      </p:sp>
      <p:grpSp>
        <p:nvGrpSpPr>
          <p:cNvPr id="14" name="Groeperen 13"/>
          <p:cNvGrpSpPr/>
          <p:nvPr/>
        </p:nvGrpSpPr>
        <p:grpSpPr>
          <a:xfrm>
            <a:off x="2451100" y="1587500"/>
            <a:ext cx="8140700" cy="4673600"/>
            <a:chOff x="1816101" y="1260135"/>
            <a:chExt cx="8216907" cy="4924776"/>
          </a:xfrm>
        </p:grpSpPr>
        <p:sp>
          <p:nvSpPr>
            <p:cNvPr id="15" name="TextBox 17"/>
            <p:cNvSpPr txBox="1"/>
            <p:nvPr/>
          </p:nvSpPr>
          <p:spPr>
            <a:xfrm>
              <a:off x="1816101" y="1709760"/>
              <a:ext cx="576149" cy="353816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Annual stroke risk (%/yr)</a:t>
              </a:r>
            </a:p>
          </p:txBody>
        </p:sp>
        <p:sp>
          <p:nvSpPr>
            <p:cNvPr id="16" name="TextBox 5"/>
            <p:cNvSpPr txBox="1"/>
            <p:nvPr/>
          </p:nvSpPr>
          <p:spPr>
            <a:xfrm>
              <a:off x="7549707" y="1260135"/>
              <a:ext cx="315710" cy="425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≥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17" name="Grafiek 16"/>
            <p:cNvGraphicFramePr>
              <a:graphicFrameLocks/>
            </p:cNvGraphicFramePr>
            <p:nvPr>
              <p:extLst/>
            </p:nvPr>
          </p:nvGraphicFramePr>
          <p:xfrm>
            <a:off x="2418908" y="1270002"/>
            <a:ext cx="7614100" cy="49149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kstvak 17"/>
            <p:cNvSpPr txBox="1"/>
            <p:nvPr/>
          </p:nvSpPr>
          <p:spPr>
            <a:xfrm>
              <a:off x="4212473" y="2581127"/>
              <a:ext cx="271328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Times New Roman"/>
                </a:rPr>
                <a:t>2</a:t>
              </a: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366065" y="1718619"/>
              <a:ext cx="271328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1" u="none" strike="noStrike" kern="1200" cap="none" spc="0" normalizeH="0" baseline="30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Times New Roman"/>
                </a:rPr>
                <a:t>1</a:t>
              </a: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Tekstvak 19"/>
          <p:cNvSpPr txBox="1"/>
          <p:nvPr/>
        </p:nvSpPr>
        <p:spPr>
          <a:xfrm>
            <a:off x="5028215" y="2403600"/>
            <a:ext cx="268812" cy="28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Times New Roman"/>
              </a:rPr>
              <a:t>1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0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Subclinical AF has lower stroke risk than clinical AF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93894" y="6245636"/>
            <a:ext cx="5698107" cy="324498"/>
          </a:xfrm>
          <a:prstGeom prst="rect">
            <a:avLst/>
          </a:prstGeom>
          <a:noFill/>
          <a:ln>
            <a:noFill/>
          </a:ln>
        </p:spPr>
        <p:txBody>
          <a:bodyPr wrap="none" lIns="1530000" bIns="108000" anchor="b">
            <a:spAutoFit/>
          </a:bodyPr>
          <a:lstStyle/>
          <a:p>
            <a:pPr marL="136525" marR="0" lvl="1" indent="-136525" algn="l" defTabSz="4572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Times New Roman"/>
              </a:rPr>
              <a:t>Glötzer TV et al. Circulation Arrhyth Electrophys 2009;2:474–80.</a:t>
            </a:r>
          </a:p>
        </p:txBody>
      </p:sp>
      <p:graphicFrame>
        <p:nvGraphicFramePr>
          <p:cNvPr id="25" name="Chart 24"/>
          <p:cNvGraphicFramePr/>
          <p:nvPr>
            <p:extLst/>
          </p:nvPr>
        </p:nvGraphicFramePr>
        <p:xfrm>
          <a:off x="958443" y="1688008"/>
          <a:ext cx="5662491" cy="282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894278" y="4606439"/>
            <a:ext cx="2379027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AT/AF burden subset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3956" y="3172161"/>
            <a:ext cx="80322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1.1%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76322" y="2596427"/>
            <a:ext cx="80322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2.4%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0948" y="3172161"/>
            <a:ext cx="80322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1.1%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/>
          </p:nvPr>
        </p:nvGraphicFramePr>
        <p:xfrm>
          <a:off x="7136934" y="2839476"/>
          <a:ext cx="4077166" cy="138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AT/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AF burden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for 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high vs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zero burden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45707" marB="45707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Low &lt;5.5 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45707" marB="45707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0.98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+mn-cs"/>
                        </a:rPr>
                        <a:t>[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0.34, 2.82]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45707" marB="45707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High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5.5 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45707" marB="45707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2.20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+mn-cs"/>
                        </a:rPr>
                        <a:t>[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0.96, 5.05]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45707" marB="45707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Titel 1"/>
          <p:cNvSpPr txBox="1">
            <a:spLocks/>
          </p:cNvSpPr>
          <p:nvPr/>
        </p:nvSpPr>
        <p:spPr>
          <a:xfrm>
            <a:off x="671688" y="-88481"/>
            <a:ext cx="10972800" cy="1672695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FFFFFF">
                      <a:alpha val="43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TRENDS: SCAF burden and stroke?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rgbClr val="FFFFFF">
                    <a:alpha val="43000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028253" y="3449255"/>
            <a:ext cx="756189" cy="41880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Gewl6AbUKhLKBRoFQsg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YJyx_BEUSl5k7jxUrb1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uZwO24bUyQgcz1RA40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cQ23WjO0.El7s5ob_M2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VXVXFSmk2RNonNRVwbC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JPI1Y8XUiPjFyJPQ2He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qXkg2C40qc.YlMZPAuW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pNXBiAaUqWjzqXjWju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bdLVOVTEq.8vd.CRFb5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_A2Te.lEC3GBQ89__l9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SjmJ_tckSG5SiyuW46y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HddNFCTUWUc2SLFw6i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GvfQuQ2ECt6NMWH6cxv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rSoa7QVkeWiVvBa9kYc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a9RjO53kmheImNVXzVP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0xLh5owEqddtn1yDKS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rSoa7QVkeWiVvBa9kYc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rSoa7QVkeWiVvBa9kYc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dvjoZCfU.cuAfCLu1A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IX1acf40yUKSElJEoq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8j_DvSxUOuUaiNTggU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ke8qlXUUax7qvzU6Wpg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SuJYk25k.EyfeLpNBF6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5ewuGMv0OzbeLVzrOw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Nfl0jxuEi6HXBczFmd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9gSOaorXk6oHQLlVRS2dg"/>
</p:tagLst>
</file>

<file path=ppt/theme/theme1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31202_GDC Kickoff_v1">
  <a:themeElements>
    <a:clrScheme name="Xarelto Colours 2013">
      <a:dk1>
        <a:srgbClr val="000000"/>
      </a:dk1>
      <a:lt1>
        <a:srgbClr val="FFFFFF"/>
      </a:lt1>
      <a:dk2>
        <a:srgbClr val="807F83"/>
      </a:dk2>
      <a:lt2>
        <a:srgbClr val="4F2D7F"/>
      </a:lt2>
      <a:accent1>
        <a:srgbClr val="EC008C"/>
      </a:accent1>
      <a:accent2>
        <a:srgbClr val="F2B646"/>
      </a:accent2>
      <a:accent3>
        <a:srgbClr val="87BFD7"/>
      </a:accent3>
      <a:accent4>
        <a:srgbClr val="F15E22"/>
      </a:accent4>
      <a:accent5>
        <a:srgbClr val="FF6600"/>
      </a:accent5>
      <a:accent6>
        <a:srgbClr val="808080"/>
      </a:accent6>
      <a:hlink>
        <a:srgbClr val="87BFD7"/>
      </a:hlink>
      <a:folHlink>
        <a:srgbClr val="F15E22"/>
      </a:folHlink>
    </a:clrScheme>
    <a:fontScheme name="PowerPoint_XARELTO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72000" rIns="72000" bIns="7200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55563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rmAutofit/>
      </a:bodyPr>
      <a:lstStyle>
        <a:defPPr>
          <a:defRPr dirty="0"/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87BFD7"/>
        </a:accent3>
        <a:accent4>
          <a:srgbClr val="F15E22"/>
        </a:accent4>
        <a:accent5>
          <a:srgbClr val="FF6600"/>
        </a:accent5>
        <a:accent6>
          <a:srgbClr val="80808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57719</TotalTime>
  <Words>1286</Words>
  <Application>Microsoft Office PowerPoint</Application>
  <PresentationFormat>Widescreen</PresentationFormat>
  <Paragraphs>384</Paragraphs>
  <Slides>28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ＭＳ Ｐゴシック</vt:lpstr>
      <vt:lpstr>Arial</vt:lpstr>
      <vt:lpstr>Calibri</vt:lpstr>
      <vt:lpstr>Helvetica</vt:lpstr>
      <vt:lpstr>Symbol</vt:lpstr>
      <vt:lpstr>Times New Roman</vt:lpstr>
      <vt:lpstr>Wingdings</vt:lpstr>
      <vt:lpstr>1_Beam</vt:lpstr>
      <vt:lpstr>1_131202_GDC Kickoff_v1</vt:lpstr>
      <vt:lpstr>Document</vt:lpstr>
      <vt:lpstr>think-cell Slide</vt:lpstr>
      <vt:lpstr>Study Background and Rationale Updated October 24, 2018</vt:lpstr>
      <vt:lpstr>PowerPoint Presentation</vt:lpstr>
      <vt:lpstr>What is Atrial Fibrillation?</vt:lpstr>
      <vt:lpstr>PowerPoint Presentation</vt:lpstr>
      <vt:lpstr>ASSERT, NEJM 2012  Atrial Tachyarrhythmia &gt; 6 min, &gt;190 bpm </vt:lpstr>
      <vt:lpstr>ASSERT: Clinical Outcomes Healey JS, NEJM 2012 </vt:lpstr>
      <vt:lpstr>PowerPoint Presentation</vt:lpstr>
      <vt:lpstr>Subclinical AF has lower stroke risk than clinical AF</vt:lpstr>
      <vt:lpstr>PowerPoint Presentation</vt:lpstr>
      <vt:lpstr>Risk of Stroke/SE According to Duration of SCAF </vt:lpstr>
      <vt:lpstr>Meta-Analysis of SCAF Duration and Stroke Risk: Rahimi Eur Heart J 2017</vt:lpstr>
      <vt:lpstr>Only longer-lasting, higher-burden sub-clinical AF appears to increase stroke risk</vt:lpstr>
      <vt:lpstr>Bleeding Complications with OAC</vt:lpstr>
      <vt:lpstr>Age and Major Bleeding Risk: AVERROES KH Ng; Age and Aging 2016</vt:lpstr>
      <vt:lpstr>SCAF and Stroke: The Decision to Treat</vt:lpstr>
      <vt:lpstr>Relation between AF and Stroke</vt:lpstr>
      <vt:lpstr>SCAF, Stroke Sub-Type and Severity in ASSERT</vt:lpstr>
      <vt:lpstr>Stroke in Anticoagulated AF Patients RE-LY, Connolly SJ, NEJM 2009</vt:lpstr>
      <vt:lpstr>CRYPTOGENIC STROKE: CRYSTAL-AF Trial: AF R. Bernstein NEJM 2014</vt:lpstr>
      <vt:lpstr>NAVIGATE-ESUS Trial Design </vt:lpstr>
      <vt:lpstr>What do the NAVIGATE-ESUS results mean for ARTESiA?</vt:lpstr>
      <vt:lpstr>Sub-Clinical AF: Beyond the Pacemaker Population</vt:lpstr>
      <vt:lpstr>ASSERT-II</vt:lpstr>
      <vt:lpstr>Detailed Inclusion Criteria</vt:lpstr>
      <vt:lpstr>Patient Characteristics (N=256)</vt:lpstr>
      <vt:lpstr>Incidence of SCAF</vt:lpstr>
      <vt:lpstr>SCAF ≥ 5 Minutes by Sub-Group</vt:lpstr>
      <vt:lpstr>Conclusions of ASSERT-II</vt:lpstr>
    </vt:vector>
  </TitlesOfParts>
  <Company>PHRI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Opportunistic Investigator’s Meeting</dc:title>
  <dc:creator>Beresh, Heather</dc:creator>
  <cp:lastModifiedBy>Beresh, Heather</cp:lastModifiedBy>
  <cp:revision>876</cp:revision>
  <cp:lastPrinted>2017-09-22T16:09:03Z</cp:lastPrinted>
  <dcterms:created xsi:type="dcterms:W3CDTF">2015-06-12T20:01:03Z</dcterms:created>
  <dcterms:modified xsi:type="dcterms:W3CDTF">2018-10-25T13:48:20Z</dcterms:modified>
</cp:coreProperties>
</file>